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2" r:id="rId7"/>
    <p:sldId id="273" r:id="rId8"/>
    <p:sldId id="274" r:id="rId9"/>
    <p:sldId id="275" r:id="rId10"/>
    <p:sldId id="276" r:id="rId11"/>
    <p:sldId id="277" r:id="rId12"/>
    <p:sldId id="278" r:id="rId13"/>
    <p:sldId id="279" r:id="rId14"/>
    <p:sldId id="280" r:id="rId15"/>
    <p:sldId id="281" r:id="rId16"/>
    <p:sldId id="282"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Lst>
  <p:sldSz cx="18288000" cy="10287000"/>
  <p:notesSz cx="6858000" cy="9144000"/>
  <p:embeddedFontLst>
    <p:embeddedFont>
      <p:font typeface="Calibri" panose="020F0502020204030204" pitchFamily="34" charset="0"/>
      <p:regular r:id="rId62"/>
      <p:bold r:id="rId63"/>
      <p:italic r:id="rId64"/>
      <p:boldItalic r:id="rId65"/>
    </p:embeddedFont>
    <p:embeddedFont>
      <p:font typeface="Canva Sans Bold" panose="020B0604020202020204" charset="0"/>
      <p:regular r:id="rId66"/>
    </p:embeddedFont>
    <p:embeddedFont>
      <p:font typeface="DM Sans" panose="020B0604020202020204" charset="0"/>
      <p:regular r:id="rId67"/>
      <p:bold r:id="rId68"/>
      <p:italic r:id="rId69"/>
      <p:boldItalic r:id="rId70"/>
    </p:embeddedFont>
    <p:embeddedFont>
      <p:font typeface="DM Sans Bold" panose="020B0604020202020204" charset="0"/>
      <p:regular r:id="rId71"/>
      <p:bold r:id="rId72"/>
    </p:embeddedFont>
    <p:embeddedFont>
      <p:font typeface="Helios" panose="020B0604020202020204" charset="0"/>
      <p:regular r:id="rId73"/>
    </p:embeddedFont>
    <p:embeddedFont>
      <p:font typeface="Helios Bold" panose="020B0604020202020204" charset="0"/>
      <p:regular r:id="rId74"/>
    </p:embeddedFont>
    <p:embeddedFont>
      <p:font typeface="TT Hoves Bold" panose="020B0604020202020204" charset="0"/>
      <p:regular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1176" y="18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svg"/><Relationship Id="rId12"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7.png"/><Relationship Id="rId5" Type="http://schemas.openxmlformats.org/officeDocument/2006/relationships/image" Target="../media/image11.png"/><Relationship Id="rId10" Type="http://schemas.openxmlformats.org/officeDocument/2006/relationships/image" Target="../media/image36.png"/><Relationship Id="rId4" Type="http://schemas.openxmlformats.org/officeDocument/2006/relationships/image" Target="../media/image27.sv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7.png"/><Relationship Id="rId7" Type="http://schemas.openxmlformats.org/officeDocument/2006/relationships/image" Target="../media/image27.svg"/><Relationship Id="rId12"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38.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sv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40.png"/><Relationship Id="rId4" Type="http://schemas.openxmlformats.org/officeDocument/2006/relationships/image" Target="../media/image11.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image" Target="../media/image4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6.svg"/></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image" Target="../media/image4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6.svg"/></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image" Target="../media/image4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6.svg"/></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image" Target="../media/image4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6.sv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4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4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4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8.sv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8.sv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8.sv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8.sv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7708610" y="-412494"/>
            <a:ext cx="18562305" cy="8555165"/>
            <a:chOff x="0" y="0"/>
            <a:chExt cx="406400" cy="187305"/>
          </a:xfrm>
        </p:grpSpPr>
        <p:sp>
          <p:nvSpPr>
            <p:cNvPr id="3" name="Freeform 3"/>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A20E20"/>
            </a:solidFill>
          </p:spPr>
        </p:sp>
        <p:sp>
          <p:nvSpPr>
            <p:cNvPr id="4" name="TextBox 4"/>
            <p:cNvSpPr txBox="1"/>
            <p:nvPr/>
          </p:nvSpPr>
          <p:spPr>
            <a:xfrm>
              <a:off x="127000" y="-38100"/>
              <a:ext cx="152400" cy="225405"/>
            </a:xfrm>
            <a:prstGeom prst="rect">
              <a:avLst/>
            </a:prstGeom>
          </p:spPr>
          <p:txBody>
            <a:bodyPr lIns="50800" tIns="50800" rIns="50800" bIns="50800" rtlCol="0" anchor="ctr"/>
            <a:lstStyle/>
            <a:p>
              <a:pPr algn="ctr">
                <a:lnSpc>
                  <a:spcPts val="2100"/>
                </a:lnSpc>
              </a:pPr>
              <a:endParaRPr/>
            </a:p>
          </p:txBody>
        </p:sp>
      </p:grpSp>
      <p:grpSp>
        <p:nvGrpSpPr>
          <p:cNvPr id="5" name="Group 5"/>
          <p:cNvGrpSpPr>
            <a:grpSpLocks noChangeAspect="1"/>
          </p:cNvGrpSpPr>
          <p:nvPr/>
        </p:nvGrpSpPr>
        <p:grpSpPr>
          <a:xfrm>
            <a:off x="9153525" y="2051466"/>
            <a:ext cx="12503082" cy="10287000"/>
            <a:chOff x="0" y="0"/>
            <a:chExt cx="6184570" cy="5088399"/>
          </a:xfrm>
        </p:grpSpPr>
        <p:sp>
          <p:nvSpPr>
            <p:cNvPr id="6" name="Freeform 6"/>
            <p:cNvSpPr/>
            <p:nvPr/>
          </p:nvSpPr>
          <p:spPr>
            <a:xfrm>
              <a:off x="0" y="0"/>
              <a:ext cx="6184570" cy="5088399"/>
            </a:xfrm>
            <a:custGeom>
              <a:avLst/>
              <a:gdLst/>
              <a:ahLst/>
              <a:cxnLst/>
              <a:rect l="l" t="t" r="r" b="b"/>
              <a:pathLst>
                <a:path w="6184570" h="5088399">
                  <a:moveTo>
                    <a:pt x="3433653" y="2544200"/>
                  </a:moveTo>
                  <a:lnTo>
                    <a:pt x="6184570" y="5088399"/>
                  </a:lnTo>
                  <a:lnTo>
                    <a:pt x="2750917" y="5088399"/>
                  </a:lnTo>
                  <a:lnTo>
                    <a:pt x="0" y="2544200"/>
                  </a:lnTo>
                  <a:lnTo>
                    <a:pt x="2750917" y="0"/>
                  </a:lnTo>
                  <a:lnTo>
                    <a:pt x="6184570" y="0"/>
                  </a:lnTo>
                  <a:lnTo>
                    <a:pt x="3433653" y="2544200"/>
                  </a:lnTo>
                  <a:close/>
                </a:path>
              </a:pathLst>
            </a:custGeom>
            <a:solidFill>
              <a:srgbClr val="FFFFFF"/>
            </a:solidFill>
          </p:spPr>
        </p:sp>
        <p:sp>
          <p:nvSpPr>
            <p:cNvPr id="7" name="Freeform 7"/>
            <p:cNvSpPr/>
            <p:nvPr/>
          </p:nvSpPr>
          <p:spPr>
            <a:xfrm>
              <a:off x="0" y="0"/>
              <a:ext cx="6184570" cy="5088399"/>
            </a:xfrm>
            <a:custGeom>
              <a:avLst/>
              <a:gdLst/>
              <a:ahLst/>
              <a:cxnLst/>
              <a:rect l="l" t="t" r="r" b="b"/>
              <a:pathLst>
                <a:path w="6184570" h="5088399">
                  <a:moveTo>
                    <a:pt x="3433653" y="2544200"/>
                  </a:moveTo>
                  <a:lnTo>
                    <a:pt x="6184570" y="5088399"/>
                  </a:lnTo>
                  <a:lnTo>
                    <a:pt x="2750917" y="5088399"/>
                  </a:lnTo>
                  <a:lnTo>
                    <a:pt x="0" y="2544200"/>
                  </a:lnTo>
                  <a:lnTo>
                    <a:pt x="2750917" y="0"/>
                  </a:lnTo>
                  <a:lnTo>
                    <a:pt x="6184570" y="0"/>
                  </a:lnTo>
                  <a:lnTo>
                    <a:pt x="3433653" y="2544200"/>
                  </a:lnTo>
                  <a:close/>
                </a:path>
              </a:pathLst>
            </a:custGeom>
            <a:blipFill>
              <a:blip r:embed="rId2"/>
              <a:stretch>
                <a:fillRect t="-31028" b="-31028"/>
              </a:stretch>
            </a:blipFill>
          </p:spPr>
        </p:sp>
      </p:grpSp>
      <p:grpSp>
        <p:nvGrpSpPr>
          <p:cNvPr id="8" name="Group 8"/>
          <p:cNvGrpSpPr/>
          <p:nvPr/>
        </p:nvGrpSpPr>
        <p:grpSpPr>
          <a:xfrm>
            <a:off x="9006848" y="6804594"/>
            <a:ext cx="7555842" cy="3482406"/>
            <a:chOff x="0" y="0"/>
            <a:chExt cx="406400" cy="187305"/>
          </a:xfrm>
        </p:grpSpPr>
        <p:sp>
          <p:nvSpPr>
            <p:cNvPr id="9" name="Freeform 9"/>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E8223B">
                <a:alpha val="80000"/>
              </a:srgbClr>
            </a:solidFill>
          </p:spPr>
        </p:sp>
        <p:sp>
          <p:nvSpPr>
            <p:cNvPr id="10" name="TextBox 10"/>
            <p:cNvSpPr txBox="1"/>
            <p:nvPr/>
          </p:nvSpPr>
          <p:spPr>
            <a:xfrm>
              <a:off x="127000" y="-38100"/>
              <a:ext cx="152400" cy="225405"/>
            </a:xfrm>
            <a:prstGeom prst="rect">
              <a:avLst/>
            </a:prstGeom>
          </p:spPr>
          <p:txBody>
            <a:bodyPr lIns="50800" tIns="50800" rIns="50800" bIns="50800" rtlCol="0" anchor="ctr"/>
            <a:lstStyle/>
            <a:p>
              <a:pPr algn="ctr">
                <a:lnSpc>
                  <a:spcPts val="2100"/>
                </a:lnSpc>
              </a:pPr>
              <a:endParaRPr/>
            </a:p>
          </p:txBody>
        </p:sp>
      </p:grpSp>
      <p:sp>
        <p:nvSpPr>
          <p:cNvPr id="11" name="Freeform 11"/>
          <p:cNvSpPr/>
          <p:nvPr/>
        </p:nvSpPr>
        <p:spPr>
          <a:xfrm>
            <a:off x="3896900" y="6030234"/>
            <a:ext cx="2405670" cy="2962687"/>
          </a:xfrm>
          <a:custGeom>
            <a:avLst/>
            <a:gdLst/>
            <a:ahLst/>
            <a:cxnLst/>
            <a:rect l="l" t="t" r="r" b="b"/>
            <a:pathLst>
              <a:path w="2405670" h="2962687">
                <a:moveTo>
                  <a:pt x="0" y="0"/>
                </a:moveTo>
                <a:lnTo>
                  <a:pt x="2405670" y="0"/>
                </a:lnTo>
                <a:lnTo>
                  <a:pt x="2405670" y="2962687"/>
                </a:lnTo>
                <a:lnTo>
                  <a:pt x="0" y="2962687"/>
                </a:lnTo>
                <a:lnTo>
                  <a:pt x="0" y="0"/>
                </a:lnTo>
                <a:close/>
              </a:path>
            </a:pathLst>
          </a:custGeom>
          <a:blipFill>
            <a:blip r:embed="rId3"/>
            <a:stretch>
              <a:fillRect/>
            </a:stretch>
          </a:blipFill>
        </p:spPr>
      </p:sp>
      <p:sp>
        <p:nvSpPr>
          <p:cNvPr id="12" name="TextBox 12"/>
          <p:cNvSpPr txBox="1"/>
          <p:nvPr/>
        </p:nvSpPr>
        <p:spPr>
          <a:xfrm>
            <a:off x="1631288" y="1000543"/>
            <a:ext cx="3862833" cy="405735"/>
          </a:xfrm>
          <a:prstGeom prst="rect">
            <a:avLst/>
          </a:prstGeom>
        </p:spPr>
        <p:txBody>
          <a:bodyPr lIns="0" tIns="0" rIns="0" bIns="0" rtlCol="0" anchor="t">
            <a:spAutoFit/>
          </a:bodyPr>
          <a:lstStyle/>
          <a:p>
            <a:pPr>
              <a:lnSpc>
                <a:spcPts val="3361"/>
              </a:lnSpc>
              <a:spcBef>
                <a:spcPct val="0"/>
              </a:spcBef>
            </a:pPr>
            <a:endParaRPr/>
          </a:p>
        </p:txBody>
      </p:sp>
      <p:sp>
        <p:nvSpPr>
          <p:cNvPr id="13" name="TextBox 13"/>
          <p:cNvSpPr txBox="1"/>
          <p:nvPr/>
        </p:nvSpPr>
        <p:spPr>
          <a:xfrm>
            <a:off x="371175" y="2046470"/>
            <a:ext cx="9457120" cy="2333075"/>
          </a:xfrm>
          <a:prstGeom prst="rect">
            <a:avLst/>
          </a:prstGeom>
        </p:spPr>
        <p:txBody>
          <a:bodyPr lIns="0" tIns="0" rIns="0" bIns="0" rtlCol="0" anchor="t">
            <a:spAutoFit/>
          </a:bodyPr>
          <a:lstStyle/>
          <a:p>
            <a:pPr algn="ctr">
              <a:lnSpc>
                <a:spcPts val="9431"/>
              </a:lnSpc>
            </a:pPr>
            <a:r>
              <a:rPr lang="en-US" sz="7038" dirty="0" err="1">
                <a:solidFill>
                  <a:srgbClr val="000000"/>
                </a:solidFill>
                <a:latin typeface="TT Hoves Bold"/>
              </a:rPr>
              <a:t>Конденсационные</a:t>
            </a:r>
            <a:r>
              <a:rPr lang="en-US" sz="7038" dirty="0">
                <a:solidFill>
                  <a:srgbClr val="000000"/>
                </a:solidFill>
                <a:latin typeface="TT Hoves Bold"/>
              </a:rPr>
              <a:t> и </a:t>
            </a:r>
            <a:r>
              <a:rPr lang="ru-RU" sz="7038" dirty="0">
                <a:solidFill>
                  <a:srgbClr val="000000"/>
                </a:solidFill>
                <a:latin typeface="TT Hoves Bold"/>
              </a:rPr>
              <a:t>Традиционные</a:t>
            </a:r>
            <a:r>
              <a:rPr lang="en-US" sz="7038" dirty="0">
                <a:solidFill>
                  <a:srgbClr val="000000"/>
                </a:solidFill>
                <a:latin typeface="TT Hoves Bold"/>
              </a:rPr>
              <a:t> </a:t>
            </a:r>
            <a:r>
              <a:rPr lang="en-US" sz="7038" dirty="0" err="1">
                <a:solidFill>
                  <a:srgbClr val="000000"/>
                </a:solidFill>
                <a:latin typeface="TT Hoves Bold"/>
              </a:rPr>
              <a:t>Котлы</a:t>
            </a:r>
            <a:endParaRPr lang="en-US" sz="7038" dirty="0">
              <a:solidFill>
                <a:srgbClr val="000000"/>
              </a:solidFill>
              <a:latin typeface="TT Hove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6309053" y="2543584"/>
            <a:ext cx="4853314" cy="7702767"/>
          </a:xfrm>
          <a:custGeom>
            <a:avLst/>
            <a:gdLst/>
            <a:ahLst/>
            <a:cxnLst/>
            <a:rect l="l" t="t" r="r" b="b"/>
            <a:pathLst>
              <a:path w="4853314" h="7702767">
                <a:moveTo>
                  <a:pt x="0" y="0"/>
                </a:moveTo>
                <a:lnTo>
                  <a:pt x="4853314" y="0"/>
                </a:lnTo>
                <a:lnTo>
                  <a:pt x="4853314" y="7702768"/>
                </a:lnTo>
                <a:lnTo>
                  <a:pt x="0" y="7702768"/>
                </a:lnTo>
                <a:lnTo>
                  <a:pt x="0" y="0"/>
                </a:lnTo>
                <a:close/>
              </a:path>
            </a:pathLst>
          </a:custGeom>
          <a:blipFill>
            <a:blip r:embed="rId2"/>
            <a:stretch>
              <a:fillRect l="-13307" t="-21623" r="-21216" b="-28684"/>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0" name="TextBox 10"/>
          <p:cNvSpPr txBox="1"/>
          <p:nvPr/>
        </p:nvSpPr>
        <p:spPr>
          <a:xfrm>
            <a:off x="4193406" y="1881676"/>
            <a:ext cx="2379418" cy="9906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Mina</a:t>
            </a:r>
          </a:p>
        </p:txBody>
      </p:sp>
      <p:sp>
        <p:nvSpPr>
          <p:cNvPr id="11" name="AutoShape 11"/>
          <p:cNvSpPr/>
          <p:nvPr/>
        </p:nvSpPr>
        <p:spPr>
          <a:xfrm>
            <a:off x="4193406" y="7247387"/>
            <a:ext cx="3677877" cy="2010913"/>
          </a:xfrm>
          <a:prstGeom prst="line">
            <a:avLst/>
          </a:prstGeom>
          <a:ln w="76200" cap="rnd">
            <a:solidFill>
              <a:srgbClr val="E8223B"/>
            </a:solidFill>
            <a:prstDash val="solid"/>
            <a:headEnd type="diamond" w="lg" len="lg"/>
            <a:tailEnd type="diamond" w="lg" len="lg"/>
          </a:ln>
        </p:spPr>
      </p:sp>
      <p:sp>
        <p:nvSpPr>
          <p:cNvPr id="12" name="AutoShape 12"/>
          <p:cNvSpPr/>
          <p:nvPr/>
        </p:nvSpPr>
        <p:spPr>
          <a:xfrm>
            <a:off x="4193406" y="7247387"/>
            <a:ext cx="5676736" cy="1843730"/>
          </a:xfrm>
          <a:prstGeom prst="line">
            <a:avLst/>
          </a:prstGeom>
          <a:ln w="76200" cap="rnd">
            <a:solidFill>
              <a:srgbClr val="E8223B"/>
            </a:solidFill>
            <a:prstDash val="solid"/>
            <a:headEnd type="diamond" w="lg" len="lg"/>
            <a:tailEnd type="diamond" w="lg" len="lg"/>
          </a:ln>
        </p:spPr>
      </p:sp>
      <p:sp>
        <p:nvSpPr>
          <p:cNvPr id="13" name="TextBox 13"/>
          <p:cNvSpPr txBox="1"/>
          <p:nvPr/>
        </p:nvSpPr>
        <p:spPr>
          <a:xfrm>
            <a:off x="1028700" y="6106195"/>
            <a:ext cx="4264251" cy="1390650"/>
          </a:xfrm>
          <a:prstGeom prst="rect">
            <a:avLst/>
          </a:prstGeom>
        </p:spPr>
        <p:txBody>
          <a:bodyPr lIns="0" tIns="0" rIns="0" bIns="0" rtlCol="0" anchor="t">
            <a:spAutoFit/>
          </a:bodyPr>
          <a:lstStyle/>
          <a:p>
            <a:pPr algn="ctr">
              <a:lnSpc>
                <a:spcPts val="3600"/>
              </a:lnSpc>
            </a:pPr>
            <a:r>
              <a:rPr lang="en-US" sz="3000">
                <a:solidFill>
                  <a:srgbClr val="2A2E3A"/>
                </a:solidFill>
                <a:latin typeface="Helios Bold"/>
              </a:rPr>
              <a:t>Композитный Группа Гидроблоков</a:t>
            </a:r>
          </a:p>
          <a:p>
            <a:pPr marL="0" lvl="0" indent="0" algn="ctr">
              <a:lnSpc>
                <a:spcPts val="3600"/>
              </a:lnSpc>
              <a:spcBef>
                <a:spcPct val="0"/>
              </a:spcBef>
            </a:pPr>
            <a:r>
              <a:rPr lang="en-US" sz="3000">
                <a:solidFill>
                  <a:srgbClr val="2A2E3A"/>
                </a:solidFill>
                <a:latin typeface="Helios Bold"/>
              </a:rPr>
              <a:t>(Турция)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6309053" y="2543584"/>
            <a:ext cx="4853314" cy="7702767"/>
          </a:xfrm>
          <a:custGeom>
            <a:avLst/>
            <a:gdLst/>
            <a:ahLst/>
            <a:cxnLst/>
            <a:rect l="l" t="t" r="r" b="b"/>
            <a:pathLst>
              <a:path w="4853314" h="7702767">
                <a:moveTo>
                  <a:pt x="0" y="0"/>
                </a:moveTo>
                <a:lnTo>
                  <a:pt x="4853314" y="0"/>
                </a:lnTo>
                <a:lnTo>
                  <a:pt x="4853314" y="7702768"/>
                </a:lnTo>
                <a:lnTo>
                  <a:pt x="0" y="7702768"/>
                </a:lnTo>
                <a:lnTo>
                  <a:pt x="0" y="0"/>
                </a:lnTo>
                <a:close/>
              </a:path>
            </a:pathLst>
          </a:custGeom>
          <a:blipFill>
            <a:blip r:embed="rId2"/>
            <a:stretch>
              <a:fillRect l="-13307" t="-21623" r="-21216" b="-28684"/>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0" name="TextBox 10"/>
          <p:cNvSpPr txBox="1"/>
          <p:nvPr/>
        </p:nvSpPr>
        <p:spPr>
          <a:xfrm>
            <a:off x="4193406" y="1881676"/>
            <a:ext cx="2379418" cy="9906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Mina</a:t>
            </a:r>
          </a:p>
        </p:txBody>
      </p:sp>
      <p:sp>
        <p:nvSpPr>
          <p:cNvPr id="11" name="AutoShape 11"/>
          <p:cNvSpPr/>
          <p:nvPr/>
        </p:nvSpPr>
        <p:spPr>
          <a:xfrm>
            <a:off x="5079837" y="8172806"/>
            <a:ext cx="3903217" cy="1295975"/>
          </a:xfrm>
          <a:prstGeom prst="line">
            <a:avLst/>
          </a:prstGeom>
          <a:ln w="76200" cap="rnd">
            <a:solidFill>
              <a:srgbClr val="E8223B"/>
            </a:solidFill>
            <a:prstDash val="solid"/>
            <a:headEnd type="diamond" w="lg" len="lg"/>
            <a:tailEnd type="diamond" w="lg" len="lg"/>
          </a:ln>
        </p:spPr>
      </p:sp>
      <p:sp>
        <p:nvSpPr>
          <p:cNvPr id="12" name="TextBox 12"/>
          <p:cNvSpPr txBox="1"/>
          <p:nvPr/>
        </p:nvSpPr>
        <p:spPr>
          <a:xfrm>
            <a:off x="1765386" y="7239356"/>
            <a:ext cx="4264251" cy="933450"/>
          </a:xfrm>
          <a:prstGeom prst="rect">
            <a:avLst/>
          </a:prstGeom>
        </p:spPr>
        <p:txBody>
          <a:bodyPr lIns="0" tIns="0" rIns="0" bIns="0" rtlCol="0" anchor="t">
            <a:spAutoFit/>
          </a:bodyPr>
          <a:lstStyle/>
          <a:p>
            <a:pPr algn="ctr">
              <a:lnSpc>
                <a:spcPts val="3600"/>
              </a:lnSpc>
            </a:pPr>
            <a:r>
              <a:rPr lang="en-US" sz="3000">
                <a:solidFill>
                  <a:srgbClr val="2A2E3A"/>
                </a:solidFill>
                <a:latin typeface="Helios Bold"/>
              </a:rPr>
              <a:t>SIT Газовый Клапан</a:t>
            </a:r>
          </a:p>
          <a:p>
            <a:pPr marL="0" lvl="0" indent="0" algn="ctr">
              <a:lnSpc>
                <a:spcPts val="3600"/>
              </a:lnSpc>
              <a:spcBef>
                <a:spcPct val="0"/>
              </a:spcBef>
            </a:pPr>
            <a:r>
              <a:rPr lang="en-US" sz="3000">
                <a:solidFill>
                  <a:srgbClr val="2A2E3A"/>
                </a:solidFill>
                <a:latin typeface="Helios Bold"/>
              </a:rPr>
              <a:t>(Италия)</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6309053" y="2543584"/>
            <a:ext cx="4853314" cy="7702767"/>
          </a:xfrm>
          <a:custGeom>
            <a:avLst/>
            <a:gdLst/>
            <a:ahLst/>
            <a:cxnLst/>
            <a:rect l="l" t="t" r="r" b="b"/>
            <a:pathLst>
              <a:path w="4853314" h="7702767">
                <a:moveTo>
                  <a:pt x="0" y="0"/>
                </a:moveTo>
                <a:lnTo>
                  <a:pt x="4853314" y="0"/>
                </a:lnTo>
                <a:lnTo>
                  <a:pt x="4853314" y="7702768"/>
                </a:lnTo>
                <a:lnTo>
                  <a:pt x="0" y="7702768"/>
                </a:lnTo>
                <a:lnTo>
                  <a:pt x="0" y="0"/>
                </a:lnTo>
                <a:close/>
              </a:path>
            </a:pathLst>
          </a:custGeom>
          <a:blipFill>
            <a:blip r:embed="rId2"/>
            <a:stretch>
              <a:fillRect l="-13307" t="-21623" r="-21216" b="-28684"/>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0" name="TextBox 10"/>
          <p:cNvSpPr txBox="1"/>
          <p:nvPr/>
        </p:nvSpPr>
        <p:spPr>
          <a:xfrm>
            <a:off x="4193406" y="1881676"/>
            <a:ext cx="2379418" cy="9906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Mina</a:t>
            </a:r>
          </a:p>
        </p:txBody>
      </p:sp>
      <p:sp>
        <p:nvSpPr>
          <p:cNvPr id="11" name="AutoShape 11"/>
          <p:cNvSpPr/>
          <p:nvPr/>
        </p:nvSpPr>
        <p:spPr>
          <a:xfrm>
            <a:off x="5383115" y="7468887"/>
            <a:ext cx="4648363" cy="1578852"/>
          </a:xfrm>
          <a:prstGeom prst="line">
            <a:avLst/>
          </a:prstGeom>
          <a:ln w="76200" cap="rnd">
            <a:solidFill>
              <a:srgbClr val="E8223B"/>
            </a:solidFill>
            <a:prstDash val="solid"/>
            <a:headEnd type="diamond" w="lg" len="lg"/>
            <a:tailEnd type="diamond" w="lg" len="lg"/>
          </a:ln>
        </p:spPr>
      </p:sp>
      <p:sp>
        <p:nvSpPr>
          <p:cNvPr id="12" name="TextBox 12"/>
          <p:cNvSpPr txBox="1"/>
          <p:nvPr/>
        </p:nvSpPr>
        <p:spPr>
          <a:xfrm>
            <a:off x="2308574" y="6535437"/>
            <a:ext cx="4264251" cy="933450"/>
          </a:xfrm>
          <a:prstGeom prst="rect">
            <a:avLst/>
          </a:prstGeom>
        </p:spPr>
        <p:txBody>
          <a:bodyPr lIns="0" tIns="0" rIns="0" bIns="0" rtlCol="0" anchor="t">
            <a:spAutoFit/>
          </a:bodyPr>
          <a:lstStyle/>
          <a:p>
            <a:pPr algn="ctr">
              <a:lnSpc>
                <a:spcPts val="3600"/>
              </a:lnSpc>
            </a:pPr>
            <a:r>
              <a:rPr lang="en-US" sz="3000" dirty="0" err="1">
                <a:solidFill>
                  <a:srgbClr val="2A2E3A"/>
                </a:solidFill>
                <a:latin typeface="Helios Bold"/>
              </a:rPr>
              <a:t>Duca</a:t>
            </a:r>
            <a:r>
              <a:rPr lang="en-US" sz="3000" dirty="0">
                <a:solidFill>
                  <a:srgbClr val="2A2E3A"/>
                </a:solidFill>
                <a:latin typeface="Helios Bold"/>
              </a:rPr>
              <a:t> </a:t>
            </a:r>
            <a:r>
              <a:rPr lang="en-US" sz="3000" dirty="0" err="1">
                <a:solidFill>
                  <a:srgbClr val="2A2E3A"/>
                </a:solidFill>
                <a:latin typeface="Helios Bold"/>
              </a:rPr>
              <a:t>Насос</a:t>
            </a:r>
            <a:endParaRPr lang="en-US" sz="3000" dirty="0">
              <a:solidFill>
                <a:srgbClr val="2A2E3A"/>
              </a:solidFill>
              <a:latin typeface="Helios Bold"/>
            </a:endParaRPr>
          </a:p>
          <a:p>
            <a:pPr marL="0" lvl="0" indent="0" algn="ctr">
              <a:lnSpc>
                <a:spcPts val="3600"/>
              </a:lnSpc>
              <a:spcBef>
                <a:spcPct val="0"/>
              </a:spcBef>
            </a:pPr>
            <a:r>
              <a:rPr lang="en-US" sz="3000" dirty="0">
                <a:solidFill>
                  <a:srgbClr val="2A2E3A"/>
                </a:solidFill>
                <a:latin typeface="Helios Bold"/>
              </a:rPr>
              <a:t>(</a:t>
            </a:r>
            <a:r>
              <a:rPr lang="ru-RU" sz="3000" dirty="0">
                <a:solidFill>
                  <a:srgbClr val="2A2E3A"/>
                </a:solidFill>
                <a:latin typeface="Helios Bold"/>
              </a:rPr>
              <a:t>Турция</a:t>
            </a:r>
            <a:r>
              <a:rPr lang="en-US" sz="3000" dirty="0">
                <a:solidFill>
                  <a:srgbClr val="2A2E3A"/>
                </a:solidFill>
                <a:latin typeface="Helios Bold"/>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6309053" y="2543584"/>
            <a:ext cx="4853314" cy="7702767"/>
          </a:xfrm>
          <a:custGeom>
            <a:avLst/>
            <a:gdLst/>
            <a:ahLst/>
            <a:cxnLst/>
            <a:rect l="l" t="t" r="r" b="b"/>
            <a:pathLst>
              <a:path w="4853314" h="7702767">
                <a:moveTo>
                  <a:pt x="0" y="0"/>
                </a:moveTo>
                <a:lnTo>
                  <a:pt x="4853314" y="0"/>
                </a:lnTo>
                <a:lnTo>
                  <a:pt x="4853314" y="7702768"/>
                </a:lnTo>
                <a:lnTo>
                  <a:pt x="0" y="7702768"/>
                </a:lnTo>
                <a:lnTo>
                  <a:pt x="0" y="0"/>
                </a:lnTo>
                <a:close/>
              </a:path>
            </a:pathLst>
          </a:custGeom>
          <a:blipFill>
            <a:blip r:embed="rId2"/>
            <a:stretch>
              <a:fillRect l="-13307" t="-21623" r="-21216" b="-28684"/>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0" name="TextBox 10"/>
          <p:cNvSpPr txBox="1"/>
          <p:nvPr/>
        </p:nvSpPr>
        <p:spPr>
          <a:xfrm>
            <a:off x="4193406" y="1881676"/>
            <a:ext cx="2379418" cy="9906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Mina</a:t>
            </a:r>
          </a:p>
        </p:txBody>
      </p:sp>
      <p:sp>
        <p:nvSpPr>
          <p:cNvPr id="11" name="AutoShape 11"/>
          <p:cNvSpPr/>
          <p:nvPr/>
        </p:nvSpPr>
        <p:spPr>
          <a:xfrm>
            <a:off x="5383115" y="6640530"/>
            <a:ext cx="3748631" cy="792282"/>
          </a:xfrm>
          <a:prstGeom prst="line">
            <a:avLst/>
          </a:prstGeom>
          <a:ln w="76200" cap="rnd">
            <a:solidFill>
              <a:srgbClr val="E8223B"/>
            </a:solidFill>
            <a:prstDash val="solid"/>
            <a:headEnd type="diamond" w="lg" len="lg"/>
            <a:tailEnd type="diamond" w="lg" len="lg"/>
          </a:ln>
        </p:spPr>
      </p:sp>
      <p:sp>
        <p:nvSpPr>
          <p:cNvPr id="12" name="TextBox 12"/>
          <p:cNvSpPr txBox="1"/>
          <p:nvPr/>
        </p:nvSpPr>
        <p:spPr>
          <a:xfrm>
            <a:off x="2308574" y="5583721"/>
            <a:ext cx="4264251" cy="1390650"/>
          </a:xfrm>
          <a:prstGeom prst="rect">
            <a:avLst/>
          </a:prstGeom>
        </p:spPr>
        <p:txBody>
          <a:bodyPr lIns="0" tIns="0" rIns="0" bIns="0" rtlCol="0" anchor="t">
            <a:spAutoFit/>
          </a:bodyPr>
          <a:lstStyle/>
          <a:p>
            <a:pPr algn="ctr">
              <a:lnSpc>
                <a:spcPts val="3600"/>
              </a:lnSpc>
            </a:pPr>
            <a:r>
              <a:rPr lang="en-US" sz="3000">
                <a:solidFill>
                  <a:srgbClr val="2A2E3A"/>
                </a:solidFill>
                <a:latin typeface="Helios Bold"/>
              </a:rPr>
              <a:t>Fime Двигатель Вентилятора</a:t>
            </a:r>
          </a:p>
          <a:p>
            <a:pPr marL="0" lvl="0" indent="0" algn="ctr">
              <a:lnSpc>
                <a:spcPts val="3600"/>
              </a:lnSpc>
              <a:spcBef>
                <a:spcPct val="0"/>
              </a:spcBef>
            </a:pPr>
            <a:r>
              <a:rPr lang="en-US" sz="3000">
                <a:solidFill>
                  <a:srgbClr val="2A2E3A"/>
                </a:solidFill>
                <a:latin typeface="Helios Bold"/>
              </a:rPr>
              <a:t>(Италия)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6309053" y="2543584"/>
            <a:ext cx="4853314" cy="7702767"/>
          </a:xfrm>
          <a:custGeom>
            <a:avLst/>
            <a:gdLst/>
            <a:ahLst/>
            <a:cxnLst/>
            <a:rect l="l" t="t" r="r" b="b"/>
            <a:pathLst>
              <a:path w="4853314" h="7702767">
                <a:moveTo>
                  <a:pt x="0" y="0"/>
                </a:moveTo>
                <a:lnTo>
                  <a:pt x="4853314" y="0"/>
                </a:lnTo>
                <a:lnTo>
                  <a:pt x="4853314" y="7702768"/>
                </a:lnTo>
                <a:lnTo>
                  <a:pt x="0" y="7702768"/>
                </a:lnTo>
                <a:lnTo>
                  <a:pt x="0" y="0"/>
                </a:lnTo>
                <a:close/>
              </a:path>
            </a:pathLst>
          </a:custGeom>
          <a:blipFill>
            <a:blip r:embed="rId2"/>
            <a:stretch>
              <a:fillRect l="-13307" t="-21623" r="-21216" b="-28684"/>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0" name="TextBox 10"/>
          <p:cNvSpPr txBox="1"/>
          <p:nvPr/>
        </p:nvSpPr>
        <p:spPr>
          <a:xfrm>
            <a:off x="4193406" y="1881676"/>
            <a:ext cx="2379418" cy="9906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Mina</a:t>
            </a:r>
          </a:p>
        </p:txBody>
      </p:sp>
      <p:sp>
        <p:nvSpPr>
          <p:cNvPr id="11" name="AutoShape 11"/>
          <p:cNvSpPr/>
          <p:nvPr/>
        </p:nvSpPr>
        <p:spPr>
          <a:xfrm flipV="1">
            <a:off x="4979151" y="5794094"/>
            <a:ext cx="3467989" cy="365367"/>
          </a:xfrm>
          <a:prstGeom prst="line">
            <a:avLst/>
          </a:prstGeom>
          <a:ln w="76200" cap="rnd">
            <a:solidFill>
              <a:srgbClr val="E8223B"/>
            </a:solidFill>
            <a:prstDash val="solid"/>
            <a:headEnd type="diamond" w="lg" len="lg"/>
            <a:tailEnd type="diamond" w="lg" len="lg"/>
          </a:ln>
        </p:spPr>
      </p:sp>
      <p:sp>
        <p:nvSpPr>
          <p:cNvPr id="12" name="TextBox 12"/>
          <p:cNvSpPr txBox="1"/>
          <p:nvPr/>
        </p:nvSpPr>
        <p:spPr>
          <a:xfrm>
            <a:off x="2061281" y="6147318"/>
            <a:ext cx="4264251" cy="1390650"/>
          </a:xfrm>
          <a:prstGeom prst="rect">
            <a:avLst/>
          </a:prstGeom>
        </p:spPr>
        <p:txBody>
          <a:bodyPr lIns="0" tIns="0" rIns="0" bIns="0" rtlCol="0" anchor="t">
            <a:spAutoFit/>
          </a:bodyPr>
          <a:lstStyle/>
          <a:p>
            <a:pPr algn="ctr">
              <a:lnSpc>
                <a:spcPts val="3600"/>
              </a:lnSpc>
            </a:pPr>
            <a:r>
              <a:rPr lang="en-US" sz="3000" dirty="0">
                <a:solidFill>
                  <a:srgbClr val="2A2E3A"/>
                </a:solidFill>
                <a:latin typeface="Helios Bold"/>
              </a:rPr>
              <a:t>Lope </a:t>
            </a:r>
            <a:r>
              <a:rPr lang="en-US" sz="3000" dirty="0" err="1">
                <a:solidFill>
                  <a:srgbClr val="2A2E3A"/>
                </a:solidFill>
                <a:latin typeface="Helios Bold"/>
              </a:rPr>
              <a:t>Главный</a:t>
            </a:r>
            <a:r>
              <a:rPr lang="en-US" sz="3000" dirty="0">
                <a:solidFill>
                  <a:srgbClr val="2A2E3A"/>
                </a:solidFill>
                <a:latin typeface="Helios Bold"/>
              </a:rPr>
              <a:t> </a:t>
            </a:r>
            <a:r>
              <a:rPr lang="en-US" sz="3000" dirty="0" err="1">
                <a:solidFill>
                  <a:srgbClr val="2A2E3A"/>
                </a:solidFill>
                <a:latin typeface="Helios Bold"/>
              </a:rPr>
              <a:t>Теплообменник</a:t>
            </a:r>
            <a:endParaRPr lang="en-US" sz="3000" dirty="0">
              <a:solidFill>
                <a:srgbClr val="2A2E3A"/>
              </a:solidFill>
              <a:latin typeface="Helios Bold"/>
            </a:endParaRPr>
          </a:p>
          <a:p>
            <a:pPr marL="0" lvl="0" indent="0" algn="ctr">
              <a:lnSpc>
                <a:spcPts val="3600"/>
              </a:lnSpc>
              <a:spcBef>
                <a:spcPct val="0"/>
              </a:spcBef>
            </a:pPr>
            <a:endParaRPr lang="en-US" sz="3000" dirty="0">
              <a:solidFill>
                <a:srgbClr val="2A2E3A"/>
              </a:solidFill>
              <a:latin typeface="Helios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6309053" y="2543584"/>
            <a:ext cx="4853314" cy="7702767"/>
          </a:xfrm>
          <a:custGeom>
            <a:avLst/>
            <a:gdLst/>
            <a:ahLst/>
            <a:cxnLst/>
            <a:rect l="l" t="t" r="r" b="b"/>
            <a:pathLst>
              <a:path w="4853314" h="7702767">
                <a:moveTo>
                  <a:pt x="0" y="0"/>
                </a:moveTo>
                <a:lnTo>
                  <a:pt x="4853314" y="0"/>
                </a:lnTo>
                <a:lnTo>
                  <a:pt x="4853314" y="7702768"/>
                </a:lnTo>
                <a:lnTo>
                  <a:pt x="0" y="7702768"/>
                </a:lnTo>
                <a:lnTo>
                  <a:pt x="0" y="0"/>
                </a:lnTo>
                <a:close/>
              </a:path>
            </a:pathLst>
          </a:custGeom>
          <a:blipFill>
            <a:blip r:embed="rId2"/>
            <a:stretch>
              <a:fillRect l="-13307" t="-21623" r="-21216" b="-28684"/>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0" name="TextBox 10"/>
          <p:cNvSpPr txBox="1"/>
          <p:nvPr/>
        </p:nvSpPr>
        <p:spPr>
          <a:xfrm>
            <a:off x="4193406" y="1881676"/>
            <a:ext cx="2379418" cy="9906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Mina</a:t>
            </a:r>
          </a:p>
        </p:txBody>
      </p:sp>
      <p:sp>
        <p:nvSpPr>
          <p:cNvPr id="11" name="AutoShape 11"/>
          <p:cNvSpPr/>
          <p:nvPr/>
        </p:nvSpPr>
        <p:spPr>
          <a:xfrm>
            <a:off x="5383115" y="5776554"/>
            <a:ext cx="4888198" cy="0"/>
          </a:xfrm>
          <a:prstGeom prst="line">
            <a:avLst/>
          </a:prstGeom>
          <a:ln w="76200" cap="rnd">
            <a:solidFill>
              <a:srgbClr val="E8223B"/>
            </a:solidFill>
            <a:prstDash val="solid"/>
            <a:headEnd type="diamond" w="lg" len="lg"/>
            <a:tailEnd type="diamond" w="lg" len="lg"/>
          </a:ln>
        </p:spPr>
      </p:sp>
      <p:sp>
        <p:nvSpPr>
          <p:cNvPr id="12" name="TextBox 12"/>
          <p:cNvSpPr txBox="1"/>
          <p:nvPr/>
        </p:nvSpPr>
        <p:spPr>
          <a:xfrm>
            <a:off x="2044802" y="4614504"/>
            <a:ext cx="4264251" cy="1390650"/>
          </a:xfrm>
          <a:prstGeom prst="rect">
            <a:avLst/>
          </a:prstGeom>
        </p:spPr>
        <p:txBody>
          <a:bodyPr lIns="0" tIns="0" rIns="0" bIns="0" rtlCol="0" anchor="t">
            <a:spAutoFit/>
          </a:bodyPr>
          <a:lstStyle/>
          <a:p>
            <a:pPr algn="ctr">
              <a:lnSpc>
                <a:spcPts val="3600"/>
              </a:lnSpc>
            </a:pPr>
            <a:r>
              <a:rPr lang="en-US" sz="3000">
                <a:solidFill>
                  <a:srgbClr val="2A2E3A"/>
                </a:solidFill>
                <a:latin typeface="Helios Bold"/>
              </a:rPr>
              <a:t>8 л. Расширительный Бачок</a:t>
            </a:r>
          </a:p>
          <a:p>
            <a:pPr marL="0" lvl="0" indent="0" algn="ctr">
              <a:lnSpc>
                <a:spcPts val="3600"/>
              </a:lnSpc>
              <a:spcBef>
                <a:spcPct val="0"/>
              </a:spcBef>
            </a:pPr>
            <a:r>
              <a:rPr lang="en-US" sz="3000">
                <a:solidFill>
                  <a:srgbClr val="2A2E3A"/>
                </a:solidFill>
                <a:latin typeface="Helios Bold"/>
              </a:rPr>
              <a:t>(Турция)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E0E">
                <a:alpha val="100000"/>
              </a:srgbClr>
            </a:gs>
            <a:gs pos="50000">
              <a:srgbClr val="00FF75">
                <a:alpha val="100000"/>
              </a:srgbClr>
            </a:gs>
            <a:gs pos="100000">
              <a:srgbClr val="6C796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6361110" y="2727870"/>
            <a:ext cx="4998328" cy="7381959"/>
          </a:xfrm>
          <a:custGeom>
            <a:avLst/>
            <a:gdLst/>
            <a:ahLst/>
            <a:cxnLst/>
            <a:rect l="l" t="t" r="r" b="b"/>
            <a:pathLst>
              <a:path w="4998328" h="7381959">
                <a:moveTo>
                  <a:pt x="0" y="0"/>
                </a:moveTo>
                <a:lnTo>
                  <a:pt x="4998328" y="0"/>
                </a:lnTo>
                <a:lnTo>
                  <a:pt x="4998328" y="7381959"/>
                </a:lnTo>
                <a:lnTo>
                  <a:pt x="0" y="7381959"/>
                </a:lnTo>
                <a:lnTo>
                  <a:pt x="0" y="0"/>
                </a:lnTo>
                <a:close/>
              </a:path>
            </a:pathLst>
          </a:custGeom>
          <a:blipFill>
            <a:blip r:embed="rId2"/>
            <a:stretch>
              <a:fillRect/>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dirty="0" err="1">
                <a:solidFill>
                  <a:srgbClr val="FFFFFF"/>
                </a:solidFill>
                <a:latin typeface="TT Hoves Bold"/>
              </a:rPr>
              <a:t>Внутренний</a:t>
            </a:r>
            <a:r>
              <a:rPr lang="en-US" sz="6500" dirty="0">
                <a:solidFill>
                  <a:srgbClr val="FFFFFF"/>
                </a:solidFill>
                <a:latin typeface="TT Hoves Bold"/>
              </a:rPr>
              <a:t> </a:t>
            </a:r>
            <a:r>
              <a:rPr lang="en-US" sz="6500" dirty="0" err="1">
                <a:solidFill>
                  <a:srgbClr val="FFFFFF"/>
                </a:solidFill>
                <a:latin typeface="TT Hoves Bold"/>
              </a:rPr>
              <a:t>Дизайн</a:t>
            </a:r>
            <a:endParaRPr lang="en-US" sz="6500" dirty="0">
              <a:solidFill>
                <a:srgbClr val="FFFFFF"/>
              </a:solidFill>
              <a:latin typeface="TT Hoves Bold"/>
            </a:endParaRPr>
          </a:p>
        </p:txBody>
      </p:sp>
      <p:sp>
        <p:nvSpPr>
          <p:cNvPr id="10" name="TextBox 10"/>
          <p:cNvSpPr txBox="1"/>
          <p:nvPr/>
        </p:nvSpPr>
        <p:spPr>
          <a:xfrm>
            <a:off x="2152170" y="2096878"/>
            <a:ext cx="4998328" cy="1000274"/>
          </a:xfrm>
          <a:prstGeom prst="rect">
            <a:avLst/>
          </a:prstGeom>
        </p:spPr>
        <p:txBody>
          <a:bodyPr wrap="square" lIns="0" tIns="0" rIns="0" bIns="0" rtlCol="0" anchor="t">
            <a:spAutoFit/>
          </a:bodyPr>
          <a:lstStyle/>
          <a:p>
            <a:pPr>
              <a:lnSpc>
                <a:spcPts val="7800"/>
              </a:lnSpc>
            </a:pPr>
            <a:r>
              <a:rPr lang="en-US" sz="6500" dirty="0">
                <a:solidFill>
                  <a:srgbClr val="FFFFFF"/>
                </a:solidFill>
                <a:latin typeface="TT Hoves Bold"/>
              </a:rPr>
              <a:t>Rina (</a:t>
            </a:r>
            <a:r>
              <a:rPr lang="en-US" sz="6500" dirty="0" err="1">
                <a:solidFill>
                  <a:srgbClr val="FFFFFF"/>
                </a:solidFill>
                <a:latin typeface="TT Hoves Bold"/>
              </a:rPr>
              <a:t>Sina</a:t>
            </a:r>
            <a:r>
              <a:rPr lang="en-US" sz="6500" dirty="0">
                <a:solidFill>
                  <a:srgbClr val="FFFFFF"/>
                </a:solidFill>
                <a:latin typeface="TT Hoves Bold"/>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E0E">
                <a:alpha val="100000"/>
              </a:srgbClr>
            </a:gs>
            <a:gs pos="50000">
              <a:srgbClr val="00FF75">
                <a:alpha val="100000"/>
              </a:srgbClr>
            </a:gs>
            <a:gs pos="100000">
              <a:srgbClr val="6C796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700385" y="2376976"/>
            <a:ext cx="6319778" cy="8421506"/>
          </a:xfrm>
          <a:custGeom>
            <a:avLst/>
            <a:gdLst/>
            <a:ahLst/>
            <a:cxnLst/>
            <a:rect l="l" t="t" r="r" b="b"/>
            <a:pathLst>
              <a:path w="6319778" h="8421506">
                <a:moveTo>
                  <a:pt x="0" y="0"/>
                </a:moveTo>
                <a:lnTo>
                  <a:pt x="6319778" y="0"/>
                </a:lnTo>
                <a:lnTo>
                  <a:pt x="6319778" y="8421506"/>
                </a:lnTo>
                <a:lnTo>
                  <a:pt x="0" y="8421506"/>
                </a:lnTo>
                <a:lnTo>
                  <a:pt x="0" y="0"/>
                </a:lnTo>
                <a:close/>
              </a:path>
            </a:pathLst>
          </a:custGeom>
          <a:blipFill>
            <a:blip r:embed="rId2"/>
            <a:stretch>
              <a:fillRect/>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1" name="AutoShape 11"/>
          <p:cNvSpPr/>
          <p:nvPr/>
        </p:nvSpPr>
        <p:spPr>
          <a:xfrm>
            <a:off x="5700385" y="8629566"/>
            <a:ext cx="3443615" cy="880105"/>
          </a:xfrm>
          <a:prstGeom prst="line">
            <a:avLst/>
          </a:prstGeom>
          <a:ln w="76200" cap="rnd">
            <a:solidFill>
              <a:srgbClr val="E8223B"/>
            </a:solidFill>
            <a:prstDash val="solid"/>
            <a:headEnd type="diamond" w="lg" len="lg"/>
            <a:tailEnd type="diamond" w="lg" len="lg"/>
          </a:ln>
        </p:spPr>
      </p:sp>
      <p:sp>
        <p:nvSpPr>
          <p:cNvPr id="12" name="TextBox 12"/>
          <p:cNvSpPr txBox="1"/>
          <p:nvPr/>
        </p:nvSpPr>
        <p:spPr>
          <a:xfrm>
            <a:off x="2061281" y="7257538"/>
            <a:ext cx="4871730" cy="1390650"/>
          </a:xfrm>
          <a:prstGeom prst="rect">
            <a:avLst/>
          </a:prstGeom>
        </p:spPr>
        <p:txBody>
          <a:bodyPr lIns="0" tIns="0" rIns="0" bIns="0" rtlCol="0" anchor="t">
            <a:spAutoFit/>
          </a:bodyPr>
          <a:lstStyle/>
          <a:p>
            <a:pPr algn="ctr">
              <a:lnSpc>
                <a:spcPts val="3600"/>
              </a:lnSpc>
            </a:pPr>
            <a:r>
              <a:rPr lang="en-US" sz="3000">
                <a:solidFill>
                  <a:srgbClr val="2A2E3A"/>
                </a:solidFill>
                <a:latin typeface="Helios Bold"/>
              </a:rPr>
              <a:t>Электронная Панель Управления</a:t>
            </a:r>
          </a:p>
          <a:p>
            <a:pPr marL="0" lvl="0" indent="0" algn="ctr">
              <a:lnSpc>
                <a:spcPts val="3600"/>
              </a:lnSpc>
              <a:spcBef>
                <a:spcPct val="0"/>
              </a:spcBef>
            </a:pPr>
            <a:r>
              <a:rPr lang="en-US" sz="3000">
                <a:solidFill>
                  <a:srgbClr val="2A2E3A"/>
                </a:solidFill>
                <a:latin typeface="Helios Bold"/>
              </a:rPr>
              <a:t>(Турция)</a:t>
            </a:r>
          </a:p>
        </p:txBody>
      </p:sp>
      <p:sp>
        <p:nvSpPr>
          <p:cNvPr id="13" name="TextBox 10">
            <a:extLst>
              <a:ext uri="{FF2B5EF4-FFF2-40B4-BE49-F238E27FC236}">
                <a16:creationId xmlns:a16="http://schemas.microsoft.com/office/drawing/2014/main" id="{ECD9C54D-EE27-400B-A654-BBD1724109E3}"/>
              </a:ext>
            </a:extLst>
          </p:cNvPr>
          <p:cNvSpPr txBox="1"/>
          <p:nvPr/>
        </p:nvSpPr>
        <p:spPr>
          <a:xfrm>
            <a:off x="2152170" y="2096878"/>
            <a:ext cx="4998328" cy="1000274"/>
          </a:xfrm>
          <a:prstGeom prst="rect">
            <a:avLst/>
          </a:prstGeom>
        </p:spPr>
        <p:txBody>
          <a:bodyPr wrap="square" lIns="0" tIns="0" rIns="0" bIns="0" rtlCol="0" anchor="t">
            <a:spAutoFit/>
          </a:bodyPr>
          <a:lstStyle/>
          <a:p>
            <a:pPr>
              <a:lnSpc>
                <a:spcPts val="7800"/>
              </a:lnSpc>
            </a:pPr>
            <a:r>
              <a:rPr lang="en-US" sz="6500" dirty="0">
                <a:solidFill>
                  <a:srgbClr val="FFFFFF"/>
                </a:solidFill>
                <a:latin typeface="TT Hoves Bold"/>
              </a:rPr>
              <a:t>Rina (</a:t>
            </a:r>
            <a:r>
              <a:rPr lang="en-US" sz="6500" dirty="0" err="1">
                <a:solidFill>
                  <a:srgbClr val="FFFFFF"/>
                </a:solidFill>
                <a:latin typeface="TT Hoves Bold"/>
              </a:rPr>
              <a:t>Sina</a:t>
            </a:r>
            <a:r>
              <a:rPr lang="en-US" sz="6500" dirty="0">
                <a:solidFill>
                  <a:srgbClr val="FFFFFF"/>
                </a:solidFill>
                <a:latin typeface="TT Hoves Bold"/>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E0E">
                <a:alpha val="100000"/>
              </a:srgbClr>
            </a:gs>
            <a:gs pos="50000">
              <a:srgbClr val="00FF75">
                <a:alpha val="100000"/>
              </a:srgbClr>
            </a:gs>
            <a:gs pos="100000">
              <a:srgbClr val="6C796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700385" y="2376976"/>
            <a:ext cx="6319778" cy="8421506"/>
          </a:xfrm>
          <a:custGeom>
            <a:avLst/>
            <a:gdLst/>
            <a:ahLst/>
            <a:cxnLst/>
            <a:rect l="l" t="t" r="r" b="b"/>
            <a:pathLst>
              <a:path w="6319778" h="8421506">
                <a:moveTo>
                  <a:pt x="0" y="0"/>
                </a:moveTo>
                <a:lnTo>
                  <a:pt x="6319778" y="0"/>
                </a:lnTo>
                <a:lnTo>
                  <a:pt x="6319778" y="8421506"/>
                </a:lnTo>
                <a:lnTo>
                  <a:pt x="0" y="8421506"/>
                </a:lnTo>
                <a:lnTo>
                  <a:pt x="0" y="0"/>
                </a:lnTo>
                <a:close/>
              </a:path>
            </a:pathLst>
          </a:custGeom>
          <a:blipFill>
            <a:blip r:embed="rId2"/>
            <a:stretch>
              <a:fillRect/>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1" name="AutoShape 11"/>
          <p:cNvSpPr/>
          <p:nvPr/>
        </p:nvSpPr>
        <p:spPr>
          <a:xfrm>
            <a:off x="5700385" y="7603136"/>
            <a:ext cx="2379486" cy="816453"/>
          </a:xfrm>
          <a:prstGeom prst="line">
            <a:avLst/>
          </a:prstGeom>
          <a:ln w="76200" cap="rnd">
            <a:solidFill>
              <a:srgbClr val="E8223B"/>
            </a:solidFill>
            <a:prstDash val="solid"/>
            <a:headEnd type="diamond" w="lg" len="lg"/>
            <a:tailEnd type="diamond" w="lg" len="lg"/>
          </a:ln>
        </p:spPr>
      </p:sp>
      <p:sp>
        <p:nvSpPr>
          <p:cNvPr id="12" name="TextBox 12"/>
          <p:cNvSpPr txBox="1"/>
          <p:nvPr/>
        </p:nvSpPr>
        <p:spPr>
          <a:xfrm>
            <a:off x="1960653" y="6568679"/>
            <a:ext cx="4465507" cy="1847850"/>
          </a:xfrm>
          <a:prstGeom prst="rect">
            <a:avLst/>
          </a:prstGeom>
        </p:spPr>
        <p:txBody>
          <a:bodyPr lIns="0" tIns="0" rIns="0" bIns="0" rtlCol="0" anchor="t">
            <a:spAutoFit/>
          </a:bodyPr>
          <a:lstStyle/>
          <a:p>
            <a:pPr algn="ctr">
              <a:lnSpc>
                <a:spcPts val="3600"/>
              </a:lnSpc>
            </a:pPr>
            <a:r>
              <a:rPr lang="en-US" sz="3000">
                <a:solidFill>
                  <a:srgbClr val="2A2E3A"/>
                </a:solidFill>
                <a:latin typeface="Helios Bold"/>
              </a:rPr>
              <a:t>Композитный Группа Гидроблоков</a:t>
            </a:r>
          </a:p>
          <a:p>
            <a:pPr algn="ctr">
              <a:lnSpc>
                <a:spcPts val="3600"/>
              </a:lnSpc>
            </a:pPr>
            <a:r>
              <a:rPr lang="en-US" sz="3000">
                <a:solidFill>
                  <a:srgbClr val="2A2E3A"/>
                </a:solidFill>
                <a:latin typeface="Helios Bold"/>
              </a:rPr>
              <a:t>(Турция)</a:t>
            </a:r>
          </a:p>
          <a:p>
            <a:pPr marL="0" lvl="0" indent="0" algn="ctr">
              <a:lnSpc>
                <a:spcPts val="3600"/>
              </a:lnSpc>
              <a:spcBef>
                <a:spcPct val="0"/>
              </a:spcBef>
            </a:pPr>
            <a:endParaRPr lang="en-US" sz="3000">
              <a:solidFill>
                <a:srgbClr val="2A2E3A"/>
              </a:solidFill>
              <a:latin typeface="Helios Bold"/>
            </a:endParaRPr>
          </a:p>
        </p:txBody>
      </p:sp>
      <p:sp>
        <p:nvSpPr>
          <p:cNvPr id="13" name="AutoShape 13"/>
          <p:cNvSpPr/>
          <p:nvPr/>
        </p:nvSpPr>
        <p:spPr>
          <a:xfrm>
            <a:off x="5700385" y="7603136"/>
            <a:ext cx="3935362" cy="816453"/>
          </a:xfrm>
          <a:prstGeom prst="line">
            <a:avLst/>
          </a:prstGeom>
          <a:ln w="76200" cap="rnd">
            <a:solidFill>
              <a:srgbClr val="E8223B"/>
            </a:solidFill>
            <a:prstDash val="solid"/>
            <a:headEnd type="diamond" w="lg" len="lg"/>
            <a:tailEnd type="diamond" w="lg" len="lg"/>
          </a:ln>
        </p:spPr>
      </p:sp>
      <p:sp>
        <p:nvSpPr>
          <p:cNvPr id="14" name="TextBox 10">
            <a:extLst>
              <a:ext uri="{FF2B5EF4-FFF2-40B4-BE49-F238E27FC236}">
                <a16:creationId xmlns:a16="http://schemas.microsoft.com/office/drawing/2014/main" id="{9796A0DD-F1F7-47C3-A7DD-CF03BD9CD08F}"/>
              </a:ext>
            </a:extLst>
          </p:cNvPr>
          <p:cNvSpPr txBox="1"/>
          <p:nvPr/>
        </p:nvSpPr>
        <p:spPr>
          <a:xfrm>
            <a:off x="2152170" y="2096878"/>
            <a:ext cx="4998328" cy="1000274"/>
          </a:xfrm>
          <a:prstGeom prst="rect">
            <a:avLst/>
          </a:prstGeom>
        </p:spPr>
        <p:txBody>
          <a:bodyPr wrap="square" lIns="0" tIns="0" rIns="0" bIns="0" rtlCol="0" anchor="t">
            <a:spAutoFit/>
          </a:bodyPr>
          <a:lstStyle/>
          <a:p>
            <a:pPr>
              <a:lnSpc>
                <a:spcPts val="7800"/>
              </a:lnSpc>
            </a:pPr>
            <a:r>
              <a:rPr lang="en-US" sz="6500" dirty="0">
                <a:solidFill>
                  <a:srgbClr val="FFFFFF"/>
                </a:solidFill>
                <a:latin typeface="TT Hoves Bold"/>
              </a:rPr>
              <a:t>Rina (</a:t>
            </a:r>
            <a:r>
              <a:rPr lang="en-US" sz="6500" dirty="0" err="1">
                <a:solidFill>
                  <a:srgbClr val="FFFFFF"/>
                </a:solidFill>
                <a:latin typeface="TT Hoves Bold"/>
              </a:rPr>
              <a:t>Sina</a:t>
            </a:r>
            <a:r>
              <a:rPr lang="en-US" sz="6500" dirty="0">
                <a:solidFill>
                  <a:srgbClr val="FFFFFF"/>
                </a:solidFill>
                <a:latin typeface="TT Hoves Bold"/>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E0E">
                <a:alpha val="100000"/>
              </a:srgbClr>
            </a:gs>
            <a:gs pos="50000">
              <a:srgbClr val="00FF75">
                <a:alpha val="100000"/>
              </a:srgbClr>
            </a:gs>
            <a:gs pos="100000">
              <a:srgbClr val="6C796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700385" y="2376976"/>
            <a:ext cx="6319778" cy="8421506"/>
          </a:xfrm>
          <a:custGeom>
            <a:avLst/>
            <a:gdLst/>
            <a:ahLst/>
            <a:cxnLst/>
            <a:rect l="l" t="t" r="r" b="b"/>
            <a:pathLst>
              <a:path w="6319778" h="8421506">
                <a:moveTo>
                  <a:pt x="0" y="0"/>
                </a:moveTo>
                <a:lnTo>
                  <a:pt x="6319778" y="0"/>
                </a:lnTo>
                <a:lnTo>
                  <a:pt x="6319778" y="8421506"/>
                </a:lnTo>
                <a:lnTo>
                  <a:pt x="0" y="8421506"/>
                </a:lnTo>
                <a:lnTo>
                  <a:pt x="0" y="0"/>
                </a:lnTo>
                <a:close/>
              </a:path>
            </a:pathLst>
          </a:custGeom>
          <a:blipFill>
            <a:blip r:embed="rId2"/>
            <a:stretch>
              <a:fillRect/>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1" name="TextBox 11"/>
          <p:cNvSpPr txBox="1"/>
          <p:nvPr/>
        </p:nvSpPr>
        <p:spPr>
          <a:xfrm>
            <a:off x="3230004" y="6568679"/>
            <a:ext cx="3037768" cy="1390650"/>
          </a:xfrm>
          <a:prstGeom prst="rect">
            <a:avLst/>
          </a:prstGeom>
        </p:spPr>
        <p:txBody>
          <a:bodyPr lIns="0" tIns="0" rIns="0" bIns="0" rtlCol="0" anchor="t">
            <a:spAutoFit/>
          </a:bodyPr>
          <a:lstStyle/>
          <a:p>
            <a:pPr algn="ctr">
              <a:lnSpc>
                <a:spcPts val="3600"/>
              </a:lnSpc>
            </a:pPr>
            <a:r>
              <a:rPr lang="en-US" sz="3000">
                <a:solidFill>
                  <a:srgbClr val="2A2E3A"/>
                </a:solidFill>
                <a:latin typeface="Helios Bold"/>
              </a:rPr>
              <a:t>SIT Газовый Клапан</a:t>
            </a:r>
          </a:p>
          <a:p>
            <a:pPr marL="0" lvl="0" indent="0" algn="ctr">
              <a:lnSpc>
                <a:spcPts val="3600"/>
              </a:lnSpc>
              <a:spcBef>
                <a:spcPct val="0"/>
              </a:spcBef>
            </a:pPr>
            <a:r>
              <a:rPr lang="en-US" sz="3000">
                <a:solidFill>
                  <a:srgbClr val="2A2E3A"/>
                </a:solidFill>
                <a:latin typeface="Helios Bold"/>
              </a:rPr>
              <a:t>(Италия)</a:t>
            </a:r>
          </a:p>
        </p:txBody>
      </p:sp>
      <p:sp>
        <p:nvSpPr>
          <p:cNvPr id="12" name="AutoShape 12"/>
          <p:cNvSpPr/>
          <p:nvPr/>
        </p:nvSpPr>
        <p:spPr>
          <a:xfrm>
            <a:off x="5700385" y="7561801"/>
            <a:ext cx="3159889" cy="859110"/>
          </a:xfrm>
          <a:prstGeom prst="line">
            <a:avLst/>
          </a:prstGeom>
          <a:ln w="76200" cap="rnd">
            <a:solidFill>
              <a:srgbClr val="E8223B"/>
            </a:solidFill>
            <a:prstDash val="solid"/>
            <a:headEnd type="diamond" w="lg" len="lg"/>
            <a:tailEnd type="diamond" w="lg" len="lg"/>
          </a:ln>
        </p:spPr>
      </p:sp>
      <p:sp>
        <p:nvSpPr>
          <p:cNvPr id="13" name="TextBox 10">
            <a:extLst>
              <a:ext uri="{FF2B5EF4-FFF2-40B4-BE49-F238E27FC236}">
                <a16:creationId xmlns:a16="http://schemas.microsoft.com/office/drawing/2014/main" id="{B0803033-2249-4CE4-8B52-348824320AEA}"/>
              </a:ext>
            </a:extLst>
          </p:cNvPr>
          <p:cNvSpPr txBox="1"/>
          <p:nvPr/>
        </p:nvSpPr>
        <p:spPr>
          <a:xfrm>
            <a:off x="2152170" y="2096878"/>
            <a:ext cx="4998328" cy="1000274"/>
          </a:xfrm>
          <a:prstGeom prst="rect">
            <a:avLst/>
          </a:prstGeom>
        </p:spPr>
        <p:txBody>
          <a:bodyPr wrap="square" lIns="0" tIns="0" rIns="0" bIns="0" rtlCol="0" anchor="t">
            <a:spAutoFit/>
          </a:bodyPr>
          <a:lstStyle/>
          <a:p>
            <a:pPr>
              <a:lnSpc>
                <a:spcPts val="7800"/>
              </a:lnSpc>
            </a:pPr>
            <a:r>
              <a:rPr lang="en-US" sz="6500" dirty="0">
                <a:solidFill>
                  <a:srgbClr val="FFFFFF"/>
                </a:solidFill>
                <a:latin typeface="TT Hoves Bold"/>
              </a:rPr>
              <a:t>Rina (</a:t>
            </a:r>
            <a:r>
              <a:rPr lang="en-US" sz="6500" dirty="0" err="1">
                <a:solidFill>
                  <a:srgbClr val="FFFFFF"/>
                </a:solidFill>
                <a:latin typeface="TT Hoves Bold"/>
              </a:rPr>
              <a:t>Sina</a:t>
            </a:r>
            <a:r>
              <a:rPr lang="en-US" sz="6500" dirty="0">
                <a:solidFill>
                  <a:srgbClr val="FFFFFF"/>
                </a:solidFill>
                <a:latin typeface="TT Hoves Bold"/>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8410" y="0"/>
            <a:ext cx="12259590" cy="2566292"/>
          </a:xfrm>
          <a:custGeom>
            <a:avLst/>
            <a:gdLst/>
            <a:ahLst/>
            <a:cxnLst/>
            <a:rect l="l" t="t" r="r" b="b"/>
            <a:pathLst>
              <a:path w="12259590" h="2566292">
                <a:moveTo>
                  <a:pt x="0" y="0"/>
                </a:moveTo>
                <a:lnTo>
                  <a:pt x="12259590" y="0"/>
                </a:lnTo>
                <a:lnTo>
                  <a:pt x="12259590" y="2566292"/>
                </a:lnTo>
                <a:lnTo>
                  <a:pt x="0" y="2566292"/>
                </a:lnTo>
                <a:lnTo>
                  <a:pt x="0" y="0"/>
                </a:lnTo>
                <a:close/>
              </a:path>
            </a:pathLst>
          </a:custGeom>
          <a:blipFill>
            <a:blip r:embed="rId2"/>
            <a:stretch>
              <a:fillRect t="-39445" b="-39445"/>
            </a:stretch>
          </a:blipFill>
        </p:spPr>
      </p:sp>
      <p:grpSp>
        <p:nvGrpSpPr>
          <p:cNvPr id="3" name="Group 3"/>
          <p:cNvGrpSpPr/>
          <p:nvPr/>
        </p:nvGrpSpPr>
        <p:grpSpPr>
          <a:xfrm rot="-10800000">
            <a:off x="-3777921" y="2376440"/>
            <a:ext cx="7555842" cy="3482406"/>
            <a:chOff x="0" y="0"/>
            <a:chExt cx="406400" cy="187305"/>
          </a:xfrm>
        </p:grpSpPr>
        <p:sp>
          <p:nvSpPr>
            <p:cNvPr id="4" name="Freeform 4"/>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E8223B"/>
            </a:solidFill>
          </p:spPr>
        </p:sp>
        <p:sp>
          <p:nvSpPr>
            <p:cNvPr id="5" name="TextBox 5"/>
            <p:cNvSpPr txBox="1"/>
            <p:nvPr/>
          </p:nvSpPr>
          <p:spPr>
            <a:xfrm>
              <a:off x="127000" y="-38100"/>
              <a:ext cx="152400" cy="225405"/>
            </a:xfrm>
            <a:prstGeom prst="rect">
              <a:avLst/>
            </a:prstGeom>
          </p:spPr>
          <p:txBody>
            <a:bodyPr lIns="50800" tIns="50800" rIns="50800" bIns="50800" rtlCol="0" anchor="ctr"/>
            <a:lstStyle/>
            <a:p>
              <a:pPr algn="ctr">
                <a:lnSpc>
                  <a:spcPts val="2100"/>
                </a:lnSpc>
              </a:pPr>
              <a:endParaRPr/>
            </a:p>
          </p:txBody>
        </p:sp>
      </p:grpSp>
      <p:grpSp>
        <p:nvGrpSpPr>
          <p:cNvPr id="6" name="Group 6"/>
          <p:cNvGrpSpPr/>
          <p:nvPr/>
        </p:nvGrpSpPr>
        <p:grpSpPr>
          <a:xfrm rot="-10800000">
            <a:off x="-4109936" y="0"/>
            <a:ext cx="13253936" cy="3370693"/>
            <a:chOff x="0" y="0"/>
            <a:chExt cx="736505" cy="187305"/>
          </a:xfrm>
        </p:grpSpPr>
        <p:sp>
          <p:nvSpPr>
            <p:cNvPr id="7" name="Freeform 7"/>
            <p:cNvSpPr/>
            <p:nvPr/>
          </p:nvSpPr>
          <p:spPr>
            <a:xfrm>
              <a:off x="0" y="0"/>
              <a:ext cx="736505" cy="187305"/>
            </a:xfrm>
            <a:custGeom>
              <a:avLst/>
              <a:gdLst/>
              <a:ahLst/>
              <a:cxnLst/>
              <a:rect l="l" t="t" r="r" b="b"/>
              <a:pathLst>
                <a:path w="736505" h="187305">
                  <a:moveTo>
                    <a:pt x="203200" y="0"/>
                  </a:moveTo>
                  <a:lnTo>
                    <a:pt x="533305" y="0"/>
                  </a:lnTo>
                  <a:lnTo>
                    <a:pt x="736505" y="187305"/>
                  </a:lnTo>
                  <a:lnTo>
                    <a:pt x="0" y="187305"/>
                  </a:lnTo>
                  <a:lnTo>
                    <a:pt x="203200" y="0"/>
                  </a:lnTo>
                  <a:close/>
                </a:path>
              </a:pathLst>
            </a:custGeom>
            <a:solidFill>
              <a:srgbClr val="A20E20"/>
            </a:solidFill>
          </p:spPr>
        </p:sp>
        <p:sp>
          <p:nvSpPr>
            <p:cNvPr id="8" name="TextBox 8"/>
            <p:cNvSpPr txBox="1"/>
            <p:nvPr/>
          </p:nvSpPr>
          <p:spPr>
            <a:xfrm>
              <a:off x="127000" y="-38100"/>
              <a:ext cx="482505" cy="225405"/>
            </a:xfrm>
            <a:prstGeom prst="rect">
              <a:avLst/>
            </a:prstGeom>
          </p:spPr>
          <p:txBody>
            <a:bodyPr lIns="50800" tIns="50800" rIns="50800" bIns="50800" rtlCol="0" anchor="ctr"/>
            <a:lstStyle/>
            <a:p>
              <a:pPr algn="ctr">
                <a:lnSpc>
                  <a:spcPts val="2100"/>
                </a:lnSpc>
              </a:pPr>
              <a:endParaRPr/>
            </a:p>
          </p:txBody>
        </p:sp>
      </p:grpSp>
      <p:graphicFrame>
        <p:nvGraphicFramePr>
          <p:cNvPr id="9" name="Table 9"/>
          <p:cNvGraphicFramePr>
            <a:graphicFrameLocks noGrp="1"/>
          </p:cNvGraphicFramePr>
          <p:nvPr>
            <p:extLst>
              <p:ext uri="{D42A27DB-BD31-4B8C-83A1-F6EECF244321}">
                <p14:modId xmlns:p14="http://schemas.microsoft.com/office/powerpoint/2010/main" val="2543150253"/>
              </p:ext>
            </p:extLst>
          </p:nvPr>
        </p:nvGraphicFramePr>
        <p:xfrm>
          <a:off x="4435958" y="4117643"/>
          <a:ext cx="7479588" cy="4524375"/>
        </p:xfrm>
        <a:graphic>
          <a:graphicData uri="http://schemas.openxmlformats.org/drawingml/2006/table">
            <a:tbl>
              <a:tblPr/>
              <a:tblGrid>
                <a:gridCol w="7479588">
                  <a:extLst>
                    <a:ext uri="{9D8B030D-6E8A-4147-A177-3AD203B41FA5}">
                      <a16:colId xmlns:a16="http://schemas.microsoft.com/office/drawing/2014/main" val="20000"/>
                    </a:ext>
                  </a:extLst>
                </a:gridCol>
              </a:tblGrid>
              <a:tr h="904875">
                <a:tc>
                  <a:txBody>
                    <a:bodyPr/>
                    <a:lstStyle/>
                    <a:p>
                      <a:pPr marL="561339" lvl="1" indent="-280669" algn="l">
                        <a:lnSpc>
                          <a:spcPts val="3639"/>
                        </a:lnSpc>
                        <a:buFont typeface="Arial"/>
                        <a:buChar char="•"/>
                        <a:defRPr/>
                      </a:pPr>
                      <a:r>
                        <a:rPr lang="en-US" sz="2599">
                          <a:solidFill>
                            <a:srgbClr val="2A2E3A"/>
                          </a:solidFill>
                          <a:latin typeface="Helios"/>
                        </a:rPr>
                        <a:t>Каталог Продукции</a:t>
                      </a:r>
                      <a:endParaRPr lang="en-US" sz="1100"/>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0" cap="flat" cmpd="sng" algn="ctr">
                      <a:solidFill>
                        <a:srgbClr val="DBDBDB"/>
                      </a:solidFill>
                      <a:prstDash val="solid"/>
                      <a:round/>
                      <a:headEnd type="none" w="med" len="med"/>
                      <a:tailEnd type="none" w="med" len="med"/>
                    </a:lnT>
                    <a:lnB w="9525" cap="flat" cmpd="sng" algn="ctr">
                      <a:solidFill>
                        <a:srgbClr val="E4E4E4"/>
                      </a:solidFill>
                      <a:prstDash val="solid"/>
                      <a:round/>
                      <a:headEnd type="none" w="med" len="med"/>
                      <a:tailEnd type="none" w="med" len="med"/>
                    </a:lnB>
                  </a:tcPr>
                </a:tc>
                <a:extLst>
                  <a:ext uri="{0D108BD9-81ED-4DB2-BD59-A6C34878D82A}">
                    <a16:rowId xmlns:a16="http://schemas.microsoft.com/office/drawing/2014/main" val="10000"/>
                  </a:ext>
                </a:extLst>
              </a:tr>
              <a:tr h="904875">
                <a:tc>
                  <a:txBody>
                    <a:bodyPr/>
                    <a:lstStyle/>
                    <a:p>
                      <a:pPr marL="561339" lvl="1" indent="-280669" algn="l">
                        <a:lnSpc>
                          <a:spcPts val="3639"/>
                        </a:lnSpc>
                        <a:buFont typeface="Arial"/>
                        <a:buChar char="•"/>
                        <a:defRPr/>
                      </a:pPr>
                      <a:r>
                        <a:rPr lang="en-US" sz="2599">
                          <a:solidFill>
                            <a:srgbClr val="2A2E3A"/>
                          </a:solidFill>
                          <a:latin typeface="Helios"/>
                        </a:rPr>
                        <a:t>Внутренний Дизайн</a:t>
                      </a:r>
                      <a:endParaRPr lang="en-US" sz="1100"/>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9525" cap="flat" cmpd="sng" algn="ctr">
                      <a:solidFill>
                        <a:srgbClr val="E4E4E4"/>
                      </a:solidFill>
                      <a:prstDash val="solid"/>
                      <a:round/>
                      <a:headEnd type="none" w="med" len="med"/>
                      <a:tailEnd type="none" w="med" len="med"/>
                    </a:lnT>
                    <a:lnB w="9525" cap="flat" cmpd="sng" algn="ctr">
                      <a:solidFill>
                        <a:srgbClr val="E4E4E4"/>
                      </a:solidFill>
                      <a:prstDash val="solid"/>
                      <a:round/>
                      <a:headEnd type="none" w="med" len="med"/>
                      <a:tailEnd type="none" w="med" len="med"/>
                    </a:lnB>
                  </a:tcPr>
                </a:tc>
                <a:extLst>
                  <a:ext uri="{0D108BD9-81ED-4DB2-BD59-A6C34878D82A}">
                    <a16:rowId xmlns:a16="http://schemas.microsoft.com/office/drawing/2014/main" val="10001"/>
                  </a:ext>
                </a:extLst>
              </a:tr>
              <a:tr h="904875">
                <a:tc>
                  <a:txBody>
                    <a:bodyPr/>
                    <a:lstStyle/>
                    <a:p>
                      <a:pPr marL="561339" lvl="1" indent="-280669" algn="l">
                        <a:lnSpc>
                          <a:spcPts val="3639"/>
                        </a:lnSpc>
                        <a:buFont typeface="Arial"/>
                        <a:buChar char="•"/>
                        <a:defRPr/>
                      </a:pPr>
                      <a:r>
                        <a:rPr lang="en-US" sz="2599">
                          <a:solidFill>
                            <a:srgbClr val="2A2E3A"/>
                          </a:solidFill>
                          <a:latin typeface="Helios"/>
                        </a:rPr>
                        <a:t>Сертификаты</a:t>
                      </a:r>
                      <a:endParaRPr lang="en-US" sz="1100"/>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9525" cap="flat" cmpd="sng" algn="ctr">
                      <a:solidFill>
                        <a:srgbClr val="E4E4E4"/>
                      </a:solidFill>
                      <a:prstDash val="solid"/>
                      <a:round/>
                      <a:headEnd type="none" w="med" len="med"/>
                      <a:tailEnd type="none" w="med" len="med"/>
                    </a:lnT>
                    <a:lnB w="9525" cap="flat" cmpd="sng" algn="ctr">
                      <a:solidFill>
                        <a:srgbClr val="E4E4E4"/>
                      </a:solidFill>
                      <a:prstDash val="solid"/>
                      <a:round/>
                      <a:headEnd type="none" w="med" len="med"/>
                      <a:tailEnd type="none" w="med" len="med"/>
                    </a:lnB>
                  </a:tcPr>
                </a:tc>
                <a:extLst>
                  <a:ext uri="{0D108BD9-81ED-4DB2-BD59-A6C34878D82A}">
                    <a16:rowId xmlns:a16="http://schemas.microsoft.com/office/drawing/2014/main" val="10002"/>
                  </a:ext>
                </a:extLst>
              </a:tr>
              <a:tr h="904875">
                <a:tc>
                  <a:txBody>
                    <a:bodyPr/>
                    <a:lstStyle/>
                    <a:p>
                      <a:pPr marL="561339" lvl="1" indent="-280669" algn="l">
                        <a:lnSpc>
                          <a:spcPts val="3639"/>
                        </a:lnSpc>
                        <a:buFont typeface="Arial"/>
                        <a:buChar char="•"/>
                        <a:defRPr/>
                      </a:pPr>
                      <a:r>
                        <a:rPr lang="ru-RU" sz="2599" dirty="0">
                          <a:solidFill>
                            <a:srgbClr val="2A2E3A"/>
                          </a:solidFill>
                          <a:latin typeface="Helios"/>
                        </a:rPr>
                        <a:t>Обслуживание</a:t>
                      </a:r>
                      <a:endParaRPr lang="en-US" sz="1100" dirty="0"/>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9525" cap="flat" cmpd="sng" algn="ctr">
                      <a:solidFill>
                        <a:srgbClr val="E4E4E4"/>
                      </a:solidFill>
                      <a:prstDash val="solid"/>
                      <a:round/>
                      <a:headEnd type="none" w="med" len="med"/>
                      <a:tailEnd type="none" w="med" len="med"/>
                    </a:lnT>
                    <a:lnB w="9525" cap="flat" cmpd="sng" algn="ctr">
                      <a:solidFill>
                        <a:srgbClr val="E4E4E4"/>
                      </a:solidFill>
                      <a:prstDash val="solid"/>
                      <a:round/>
                      <a:headEnd type="none" w="med" len="med"/>
                      <a:tailEnd type="none" w="med" len="med"/>
                    </a:lnB>
                  </a:tcPr>
                </a:tc>
                <a:extLst>
                  <a:ext uri="{0D108BD9-81ED-4DB2-BD59-A6C34878D82A}">
                    <a16:rowId xmlns:a16="http://schemas.microsoft.com/office/drawing/2014/main" val="10003"/>
                  </a:ext>
                </a:extLst>
              </a:tr>
              <a:tr h="904875">
                <a:tc>
                  <a:txBody>
                    <a:bodyPr/>
                    <a:lstStyle/>
                    <a:p>
                      <a:pPr marL="561339" lvl="1" indent="-280669" algn="l">
                        <a:lnSpc>
                          <a:spcPts val="3639"/>
                        </a:lnSpc>
                        <a:buFont typeface="Arial"/>
                        <a:buChar char="•"/>
                        <a:defRPr/>
                      </a:pPr>
                      <a:r>
                        <a:rPr lang="en-US" sz="2599" dirty="0" err="1">
                          <a:solidFill>
                            <a:srgbClr val="2A2E3A"/>
                          </a:solidFill>
                          <a:latin typeface="Helios"/>
                        </a:rPr>
                        <a:t>Ошибки</a:t>
                      </a:r>
                      <a:r>
                        <a:rPr lang="en-US" sz="2599" dirty="0">
                          <a:solidFill>
                            <a:srgbClr val="2A2E3A"/>
                          </a:solidFill>
                          <a:latin typeface="Helios"/>
                        </a:rPr>
                        <a:t> &amp; </a:t>
                      </a:r>
                      <a:r>
                        <a:rPr lang="en-US" sz="2599" dirty="0" err="1">
                          <a:solidFill>
                            <a:srgbClr val="2A2E3A"/>
                          </a:solidFill>
                          <a:latin typeface="Helios"/>
                        </a:rPr>
                        <a:t>Решения</a:t>
                      </a:r>
                      <a:endParaRPr lang="en-US" sz="1100" dirty="0"/>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9525" cap="flat" cmpd="sng" algn="ctr">
                      <a:solidFill>
                        <a:srgbClr val="E4E4E4"/>
                      </a:solidFill>
                      <a:prstDash val="solid"/>
                      <a:round/>
                      <a:headEnd type="none" w="med" len="med"/>
                      <a:tailEnd type="none" w="med" len="med"/>
                    </a:lnT>
                    <a:lnB w="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TextBox 10"/>
          <p:cNvSpPr txBox="1"/>
          <p:nvPr/>
        </p:nvSpPr>
        <p:spPr>
          <a:xfrm>
            <a:off x="676607" y="1006829"/>
            <a:ext cx="5858404" cy="1095375"/>
          </a:xfrm>
          <a:prstGeom prst="rect">
            <a:avLst/>
          </a:prstGeom>
        </p:spPr>
        <p:txBody>
          <a:bodyPr lIns="0" tIns="0" rIns="0" bIns="0" rtlCol="0" anchor="t">
            <a:spAutoFit/>
          </a:bodyPr>
          <a:lstStyle/>
          <a:p>
            <a:pPr algn="ctr">
              <a:lnSpc>
                <a:spcPts val="8640"/>
              </a:lnSpc>
            </a:pPr>
            <a:r>
              <a:rPr lang="en-US" sz="7200">
                <a:solidFill>
                  <a:srgbClr val="FFFFFF"/>
                </a:solidFill>
                <a:latin typeface="TT Hoves Bold"/>
              </a:rPr>
              <a:t>Содержание</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E0E">
                <a:alpha val="100000"/>
              </a:srgbClr>
            </a:gs>
            <a:gs pos="50000">
              <a:srgbClr val="00FF75">
                <a:alpha val="100000"/>
              </a:srgbClr>
            </a:gs>
            <a:gs pos="100000">
              <a:srgbClr val="6C796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700385" y="2376976"/>
            <a:ext cx="6319778" cy="8421506"/>
          </a:xfrm>
          <a:custGeom>
            <a:avLst/>
            <a:gdLst/>
            <a:ahLst/>
            <a:cxnLst/>
            <a:rect l="l" t="t" r="r" b="b"/>
            <a:pathLst>
              <a:path w="6319778" h="8421506">
                <a:moveTo>
                  <a:pt x="0" y="0"/>
                </a:moveTo>
                <a:lnTo>
                  <a:pt x="6319778" y="0"/>
                </a:lnTo>
                <a:lnTo>
                  <a:pt x="6319778" y="8421506"/>
                </a:lnTo>
                <a:lnTo>
                  <a:pt x="0" y="8421506"/>
                </a:lnTo>
                <a:lnTo>
                  <a:pt x="0" y="0"/>
                </a:lnTo>
                <a:close/>
              </a:path>
            </a:pathLst>
          </a:custGeom>
          <a:blipFill>
            <a:blip r:embed="rId2"/>
            <a:stretch>
              <a:fillRect/>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1" name="TextBox 11"/>
          <p:cNvSpPr txBox="1"/>
          <p:nvPr/>
        </p:nvSpPr>
        <p:spPr>
          <a:xfrm>
            <a:off x="2824080" y="5654279"/>
            <a:ext cx="3541376" cy="933450"/>
          </a:xfrm>
          <a:prstGeom prst="rect">
            <a:avLst/>
          </a:prstGeom>
        </p:spPr>
        <p:txBody>
          <a:bodyPr lIns="0" tIns="0" rIns="0" bIns="0" rtlCol="0" anchor="t">
            <a:spAutoFit/>
          </a:bodyPr>
          <a:lstStyle/>
          <a:p>
            <a:pPr algn="ctr">
              <a:lnSpc>
                <a:spcPts val="3600"/>
              </a:lnSpc>
            </a:pPr>
            <a:r>
              <a:rPr lang="en-US" sz="3000" dirty="0" err="1">
                <a:solidFill>
                  <a:srgbClr val="2A2E3A"/>
                </a:solidFill>
                <a:latin typeface="Helios Bold"/>
              </a:rPr>
              <a:t>Duko</a:t>
            </a:r>
            <a:r>
              <a:rPr lang="en-US" sz="3000" dirty="0">
                <a:solidFill>
                  <a:srgbClr val="2A2E3A"/>
                </a:solidFill>
                <a:latin typeface="Helios Bold"/>
              </a:rPr>
              <a:t> </a:t>
            </a:r>
            <a:r>
              <a:rPr lang="en-US" sz="3000" dirty="0" err="1">
                <a:solidFill>
                  <a:srgbClr val="2A2E3A"/>
                </a:solidFill>
                <a:latin typeface="Helios Bold"/>
              </a:rPr>
              <a:t>Насос</a:t>
            </a:r>
            <a:endParaRPr lang="en-US" sz="3000" dirty="0">
              <a:solidFill>
                <a:srgbClr val="2A2E3A"/>
              </a:solidFill>
              <a:latin typeface="Helios Bold"/>
            </a:endParaRPr>
          </a:p>
          <a:p>
            <a:pPr marL="0" lvl="0" indent="0" algn="ctr">
              <a:lnSpc>
                <a:spcPts val="3600"/>
              </a:lnSpc>
              <a:spcBef>
                <a:spcPct val="0"/>
              </a:spcBef>
            </a:pPr>
            <a:r>
              <a:rPr lang="en-US" sz="3000" dirty="0">
                <a:solidFill>
                  <a:srgbClr val="2A2E3A"/>
                </a:solidFill>
                <a:latin typeface="Helios Bold"/>
              </a:rPr>
              <a:t>(</a:t>
            </a:r>
            <a:r>
              <a:rPr lang="ru-RU" sz="3000" dirty="0">
                <a:solidFill>
                  <a:srgbClr val="2A2E3A"/>
                </a:solidFill>
                <a:latin typeface="Helios Bold"/>
              </a:rPr>
              <a:t>Турция</a:t>
            </a:r>
            <a:r>
              <a:rPr lang="en-US" sz="3000" dirty="0">
                <a:solidFill>
                  <a:srgbClr val="2A2E3A"/>
                </a:solidFill>
                <a:latin typeface="Helios Bold"/>
              </a:rPr>
              <a:t>)</a:t>
            </a:r>
          </a:p>
        </p:txBody>
      </p:sp>
      <p:sp>
        <p:nvSpPr>
          <p:cNvPr id="12" name="AutoShape 12"/>
          <p:cNvSpPr/>
          <p:nvPr/>
        </p:nvSpPr>
        <p:spPr>
          <a:xfrm>
            <a:off x="6143276" y="6971293"/>
            <a:ext cx="4138949" cy="1464430"/>
          </a:xfrm>
          <a:prstGeom prst="line">
            <a:avLst/>
          </a:prstGeom>
          <a:ln w="76200" cap="rnd">
            <a:solidFill>
              <a:srgbClr val="E8223B"/>
            </a:solidFill>
            <a:prstDash val="solid"/>
            <a:headEnd type="diamond" w="lg" len="lg"/>
            <a:tailEnd type="diamond" w="lg" len="lg"/>
          </a:ln>
        </p:spPr>
      </p:sp>
      <p:sp>
        <p:nvSpPr>
          <p:cNvPr id="13" name="TextBox 10">
            <a:extLst>
              <a:ext uri="{FF2B5EF4-FFF2-40B4-BE49-F238E27FC236}">
                <a16:creationId xmlns:a16="http://schemas.microsoft.com/office/drawing/2014/main" id="{AFA7DA99-0649-4AF1-8624-36F31A33A5C9}"/>
              </a:ext>
            </a:extLst>
          </p:cNvPr>
          <p:cNvSpPr txBox="1"/>
          <p:nvPr/>
        </p:nvSpPr>
        <p:spPr>
          <a:xfrm>
            <a:off x="2152170" y="2096878"/>
            <a:ext cx="4998328" cy="1000274"/>
          </a:xfrm>
          <a:prstGeom prst="rect">
            <a:avLst/>
          </a:prstGeom>
        </p:spPr>
        <p:txBody>
          <a:bodyPr wrap="square" lIns="0" tIns="0" rIns="0" bIns="0" rtlCol="0" anchor="t">
            <a:spAutoFit/>
          </a:bodyPr>
          <a:lstStyle/>
          <a:p>
            <a:pPr>
              <a:lnSpc>
                <a:spcPts val="7800"/>
              </a:lnSpc>
            </a:pPr>
            <a:r>
              <a:rPr lang="en-US" sz="6500" dirty="0">
                <a:solidFill>
                  <a:srgbClr val="FFFFFF"/>
                </a:solidFill>
                <a:latin typeface="TT Hoves Bold"/>
              </a:rPr>
              <a:t>Rina (</a:t>
            </a:r>
            <a:r>
              <a:rPr lang="en-US" sz="6500" dirty="0" err="1">
                <a:solidFill>
                  <a:srgbClr val="FFFFFF"/>
                </a:solidFill>
                <a:latin typeface="TT Hoves Bold"/>
              </a:rPr>
              <a:t>Sina</a:t>
            </a:r>
            <a:r>
              <a:rPr lang="en-US" sz="6500" dirty="0">
                <a:solidFill>
                  <a:srgbClr val="FFFFFF"/>
                </a:solidFill>
                <a:latin typeface="TT Hoves Bold"/>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E0E">
                <a:alpha val="100000"/>
              </a:srgbClr>
            </a:gs>
            <a:gs pos="50000">
              <a:srgbClr val="00FF75">
                <a:alpha val="100000"/>
              </a:srgbClr>
            </a:gs>
            <a:gs pos="100000">
              <a:srgbClr val="6C796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700385" y="2376976"/>
            <a:ext cx="6319778" cy="8421506"/>
          </a:xfrm>
          <a:custGeom>
            <a:avLst/>
            <a:gdLst/>
            <a:ahLst/>
            <a:cxnLst/>
            <a:rect l="l" t="t" r="r" b="b"/>
            <a:pathLst>
              <a:path w="6319778" h="8421506">
                <a:moveTo>
                  <a:pt x="0" y="0"/>
                </a:moveTo>
                <a:lnTo>
                  <a:pt x="6319778" y="0"/>
                </a:lnTo>
                <a:lnTo>
                  <a:pt x="6319778" y="8421506"/>
                </a:lnTo>
                <a:lnTo>
                  <a:pt x="0" y="8421506"/>
                </a:lnTo>
                <a:lnTo>
                  <a:pt x="0" y="0"/>
                </a:lnTo>
                <a:close/>
              </a:path>
            </a:pathLst>
          </a:custGeom>
          <a:blipFill>
            <a:blip r:embed="rId2"/>
            <a:stretch>
              <a:fillRect/>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1" name="TextBox 11"/>
          <p:cNvSpPr txBox="1"/>
          <p:nvPr/>
        </p:nvSpPr>
        <p:spPr>
          <a:xfrm>
            <a:off x="2898140" y="5124450"/>
            <a:ext cx="3541376" cy="476250"/>
          </a:xfrm>
          <a:prstGeom prst="rect">
            <a:avLst/>
          </a:prstGeom>
        </p:spPr>
        <p:txBody>
          <a:bodyPr lIns="0" tIns="0" rIns="0" bIns="0" rtlCol="0" anchor="t">
            <a:spAutoFit/>
          </a:bodyPr>
          <a:lstStyle/>
          <a:p>
            <a:pPr marL="0" lvl="0" indent="0" algn="ctr">
              <a:lnSpc>
                <a:spcPts val="3600"/>
              </a:lnSpc>
              <a:spcBef>
                <a:spcPct val="0"/>
              </a:spcBef>
            </a:pPr>
            <a:r>
              <a:rPr lang="en-US" sz="3000">
                <a:solidFill>
                  <a:srgbClr val="2A2E3A"/>
                </a:solidFill>
                <a:latin typeface="Helios Bold"/>
              </a:rPr>
              <a:t>Крышка Хранение</a:t>
            </a:r>
          </a:p>
        </p:txBody>
      </p:sp>
      <p:sp>
        <p:nvSpPr>
          <p:cNvPr id="12" name="AutoShape 12"/>
          <p:cNvSpPr/>
          <p:nvPr/>
        </p:nvSpPr>
        <p:spPr>
          <a:xfrm>
            <a:off x="5700385" y="5832317"/>
            <a:ext cx="3443615" cy="1255515"/>
          </a:xfrm>
          <a:prstGeom prst="line">
            <a:avLst/>
          </a:prstGeom>
          <a:ln w="76200" cap="rnd">
            <a:solidFill>
              <a:srgbClr val="E8223B"/>
            </a:solidFill>
            <a:prstDash val="solid"/>
            <a:headEnd type="diamond" w="lg" len="lg"/>
            <a:tailEnd type="diamond" w="lg" len="lg"/>
          </a:ln>
        </p:spPr>
      </p:sp>
      <p:sp>
        <p:nvSpPr>
          <p:cNvPr id="13" name="TextBox 10">
            <a:extLst>
              <a:ext uri="{FF2B5EF4-FFF2-40B4-BE49-F238E27FC236}">
                <a16:creationId xmlns:a16="http://schemas.microsoft.com/office/drawing/2014/main" id="{6638AF95-CBD5-492E-863E-27F47A3E35A0}"/>
              </a:ext>
            </a:extLst>
          </p:cNvPr>
          <p:cNvSpPr txBox="1"/>
          <p:nvPr/>
        </p:nvSpPr>
        <p:spPr>
          <a:xfrm>
            <a:off x="2152170" y="2096878"/>
            <a:ext cx="4998328" cy="1000274"/>
          </a:xfrm>
          <a:prstGeom prst="rect">
            <a:avLst/>
          </a:prstGeom>
        </p:spPr>
        <p:txBody>
          <a:bodyPr wrap="square" lIns="0" tIns="0" rIns="0" bIns="0" rtlCol="0" anchor="t">
            <a:spAutoFit/>
          </a:bodyPr>
          <a:lstStyle/>
          <a:p>
            <a:pPr>
              <a:lnSpc>
                <a:spcPts val="7800"/>
              </a:lnSpc>
            </a:pPr>
            <a:r>
              <a:rPr lang="en-US" sz="6500" dirty="0">
                <a:solidFill>
                  <a:srgbClr val="FFFFFF"/>
                </a:solidFill>
                <a:latin typeface="TT Hoves Bold"/>
              </a:rPr>
              <a:t>Rina (</a:t>
            </a:r>
            <a:r>
              <a:rPr lang="en-US" sz="6500" dirty="0" err="1">
                <a:solidFill>
                  <a:srgbClr val="FFFFFF"/>
                </a:solidFill>
                <a:latin typeface="TT Hoves Bold"/>
              </a:rPr>
              <a:t>Sina</a:t>
            </a:r>
            <a:r>
              <a:rPr lang="en-US" sz="6500" dirty="0">
                <a:solidFill>
                  <a:srgbClr val="FFFFFF"/>
                </a:solidFill>
                <a:latin typeface="TT Hoves Bold"/>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E0E">
                <a:alpha val="100000"/>
              </a:srgbClr>
            </a:gs>
            <a:gs pos="50000">
              <a:srgbClr val="00FF75">
                <a:alpha val="100000"/>
              </a:srgbClr>
            </a:gs>
            <a:gs pos="100000">
              <a:srgbClr val="6C796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700385" y="2376976"/>
            <a:ext cx="6319778" cy="8421506"/>
          </a:xfrm>
          <a:custGeom>
            <a:avLst/>
            <a:gdLst/>
            <a:ahLst/>
            <a:cxnLst/>
            <a:rect l="l" t="t" r="r" b="b"/>
            <a:pathLst>
              <a:path w="6319778" h="8421506">
                <a:moveTo>
                  <a:pt x="0" y="0"/>
                </a:moveTo>
                <a:lnTo>
                  <a:pt x="6319778" y="0"/>
                </a:lnTo>
                <a:lnTo>
                  <a:pt x="6319778" y="8421506"/>
                </a:lnTo>
                <a:lnTo>
                  <a:pt x="0" y="8421506"/>
                </a:lnTo>
                <a:lnTo>
                  <a:pt x="0" y="0"/>
                </a:lnTo>
                <a:close/>
              </a:path>
            </a:pathLst>
          </a:custGeom>
          <a:blipFill>
            <a:blip r:embed="rId2"/>
            <a:stretch>
              <a:fillRect/>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1" name="TextBox 11"/>
          <p:cNvSpPr txBox="1"/>
          <p:nvPr/>
        </p:nvSpPr>
        <p:spPr>
          <a:xfrm>
            <a:off x="2898140" y="4895850"/>
            <a:ext cx="3541376" cy="933450"/>
          </a:xfrm>
          <a:prstGeom prst="rect">
            <a:avLst/>
          </a:prstGeom>
        </p:spPr>
        <p:txBody>
          <a:bodyPr lIns="0" tIns="0" rIns="0" bIns="0" rtlCol="0" anchor="t">
            <a:spAutoFit/>
          </a:bodyPr>
          <a:lstStyle/>
          <a:p>
            <a:pPr algn="ctr">
              <a:lnSpc>
                <a:spcPts val="3600"/>
              </a:lnSpc>
            </a:pPr>
            <a:r>
              <a:rPr lang="en-US" sz="3000">
                <a:solidFill>
                  <a:srgbClr val="2A2E3A"/>
                </a:solidFill>
                <a:latin typeface="Helios Bold"/>
              </a:rPr>
              <a:t>Polidoro Горелка</a:t>
            </a:r>
          </a:p>
          <a:p>
            <a:pPr marL="0" lvl="0" indent="0" algn="ctr">
              <a:lnSpc>
                <a:spcPts val="3600"/>
              </a:lnSpc>
              <a:spcBef>
                <a:spcPct val="0"/>
              </a:spcBef>
            </a:pPr>
            <a:r>
              <a:rPr lang="en-US" sz="3000">
                <a:solidFill>
                  <a:srgbClr val="2A2E3A"/>
                </a:solidFill>
                <a:latin typeface="Helios Bold"/>
              </a:rPr>
              <a:t>(Италия)</a:t>
            </a:r>
          </a:p>
        </p:txBody>
      </p:sp>
      <p:sp>
        <p:nvSpPr>
          <p:cNvPr id="12" name="AutoShape 12"/>
          <p:cNvSpPr/>
          <p:nvPr/>
        </p:nvSpPr>
        <p:spPr>
          <a:xfrm>
            <a:off x="5700385" y="5833323"/>
            <a:ext cx="3139397" cy="830087"/>
          </a:xfrm>
          <a:prstGeom prst="line">
            <a:avLst/>
          </a:prstGeom>
          <a:ln w="76200" cap="rnd">
            <a:solidFill>
              <a:srgbClr val="E8223B"/>
            </a:solidFill>
            <a:prstDash val="solid"/>
            <a:headEnd type="diamond" w="lg" len="lg"/>
            <a:tailEnd type="diamond" w="lg" len="lg"/>
          </a:ln>
        </p:spPr>
      </p:sp>
      <p:sp>
        <p:nvSpPr>
          <p:cNvPr id="13" name="TextBox 10">
            <a:extLst>
              <a:ext uri="{FF2B5EF4-FFF2-40B4-BE49-F238E27FC236}">
                <a16:creationId xmlns:a16="http://schemas.microsoft.com/office/drawing/2014/main" id="{086C6B41-0B8C-4DB0-A6EE-98A76ABCF1A1}"/>
              </a:ext>
            </a:extLst>
          </p:cNvPr>
          <p:cNvSpPr txBox="1"/>
          <p:nvPr/>
        </p:nvSpPr>
        <p:spPr>
          <a:xfrm>
            <a:off x="2152170" y="2096878"/>
            <a:ext cx="4998328" cy="1000274"/>
          </a:xfrm>
          <a:prstGeom prst="rect">
            <a:avLst/>
          </a:prstGeom>
        </p:spPr>
        <p:txBody>
          <a:bodyPr wrap="square" lIns="0" tIns="0" rIns="0" bIns="0" rtlCol="0" anchor="t">
            <a:spAutoFit/>
          </a:bodyPr>
          <a:lstStyle/>
          <a:p>
            <a:pPr>
              <a:lnSpc>
                <a:spcPts val="7800"/>
              </a:lnSpc>
            </a:pPr>
            <a:r>
              <a:rPr lang="en-US" sz="6500" dirty="0">
                <a:solidFill>
                  <a:srgbClr val="FFFFFF"/>
                </a:solidFill>
                <a:latin typeface="TT Hoves Bold"/>
              </a:rPr>
              <a:t>Rina (</a:t>
            </a:r>
            <a:r>
              <a:rPr lang="en-US" sz="6500" dirty="0" err="1">
                <a:solidFill>
                  <a:srgbClr val="FFFFFF"/>
                </a:solidFill>
                <a:latin typeface="TT Hoves Bold"/>
              </a:rPr>
              <a:t>Sina</a:t>
            </a:r>
            <a:r>
              <a:rPr lang="en-US" sz="6500" dirty="0">
                <a:solidFill>
                  <a:srgbClr val="FFFFFF"/>
                </a:solidFill>
                <a:latin typeface="TT Hoves Bold"/>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E0E">
                <a:alpha val="100000"/>
              </a:srgbClr>
            </a:gs>
            <a:gs pos="50000">
              <a:srgbClr val="00FF75">
                <a:alpha val="100000"/>
              </a:srgbClr>
            </a:gs>
            <a:gs pos="100000">
              <a:srgbClr val="6C796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700385" y="2376976"/>
            <a:ext cx="6319778" cy="8421506"/>
          </a:xfrm>
          <a:custGeom>
            <a:avLst/>
            <a:gdLst/>
            <a:ahLst/>
            <a:cxnLst/>
            <a:rect l="l" t="t" r="r" b="b"/>
            <a:pathLst>
              <a:path w="6319778" h="8421506">
                <a:moveTo>
                  <a:pt x="0" y="0"/>
                </a:moveTo>
                <a:lnTo>
                  <a:pt x="6319778" y="0"/>
                </a:lnTo>
                <a:lnTo>
                  <a:pt x="6319778" y="8421506"/>
                </a:lnTo>
                <a:lnTo>
                  <a:pt x="0" y="8421506"/>
                </a:lnTo>
                <a:lnTo>
                  <a:pt x="0" y="0"/>
                </a:lnTo>
                <a:close/>
              </a:path>
            </a:pathLst>
          </a:custGeom>
          <a:blipFill>
            <a:blip r:embed="rId2"/>
            <a:stretch>
              <a:fillRect/>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1" name="TextBox 11"/>
          <p:cNvSpPr txBox="1"/>
          <p:nvPr/>
        </p:nvSpPr>
        <p:spPr>
          <a:xfrm>
            <a:off x="2587088" y="4246660"/>
            <a:ext cx="3541376" cy="1390650"/>
          </a:xfrm>
          <a:prstGeom prst="rect">
            <a:avLst/>
          </a:prstGeom>
        </p:spPr>
        <p:txBody>
          <a:bodyPr lIns="0" tIns="0" rIns="0" bIns="0" rtlCol="0" anchor="t">
            <a:spAutoFit/>
          </a:bodyPr>
          <a:lstStyle/>
          <a:p>
            <a:pPr algn="ctr">
              <a:lnSpc>
                <a:spcPts val="3600"/>
              </a:lnSpc>
            </a:pPr>
            <a:r>
              <a:rPr lang="en-US" sz="3000">
                <a:solidFill>
                  <a:srgbClr val="2A2E3A"/>
                </a:solidFill>
                <a:latin typeface="Helios Bold"/>
              </a:rPr>
              <a:t>Valmex Теплообменник</a:t>
            </a:r>
          </a:p>
          <a:p>
            <a:pPr marL="0" lvl="0" indent="0" algn="ctr">
              <a:lnSpc>
                <a:spcPts val="3600"/>
              </a:lnSpc>
              <a:spcBef>
                <a:spcPct val="0"/>
              </a:spcBef>
            </a:pPr>
            <a:r>
              <a:rPr lang="en-US" sz="3000">
                <a:solidFill>
                  <a:srgbClr val="2A2E3A"/>
                </a:solidFill>
                <a:latin typeface="Helios Bold"/>
              </a:rPr>
              <a:t>(Италия)</a:t>
            </a:r>
          </a:p>
        </p:txBody>
      </p:sp>
      <p:sp>
        <p:nvSpPr>
          <p:cNvPr id="12" name="AutoShape 12"/>
          <p:cNvSpPr/>
          <p:nvPr/>
        </p:nvSpPr>
        <p:spPr>
          <a:xfrm flipV="1">
            <a:off x="5802601" y="4878066"/>
            <a:ext cx="3047934" cy="73444"/>
          </a:xfrm>
          <a:prstGeom prst="line">
            <a:avLst/>
          </a:prstGeom>
          <a:ln w="76200" cap="rnd">
            <a:solidFill>
              <a:srgbClr val="E8223B"/>
            </a:solidFill>
            <a:prstDash val="solid"/>
            <a:headEnd type="diamond" w="lg" len="lg"/>
            <a:tailEnd type="diamond" w="lg" len="lg"/>
          </a:ln>
        </p:spPr>
      </p:sp>
      <p:sp>
        <p:nvSpPr>
          <p:cNvPr id="13" name="TextBox 10">
            <a:extLst>
              <a:ext uri="{FF2B5EF4-FFF2-40B4-BE49-F238E27FC236}">
                <a16:creationId xmlns:a16="http://schemas.microsoft.com/office/drawing/2014/main" id="{66D73EAC-573A-48D0-B2BC-06736B7E5E7C}"/>
              </a:ext>
            </a:extLst>
          </p:cNvPr>
          <p:cNvSpPr txBox="1"/>
          <p:nvPr/>
        </p:nvSpPr>
        <p:spPr>
          <a:xfrm>
            <a:off x="2152170" y="2096878"/>
            <a:ext cx="4998328" cy="1000274"/>
          </a:xfrm>
          <a:prstGeom prst="rect">
            <a:avLst/>
          </a:prstGeom>
        </p:spPr>
        <p:txBody>
          <a:bodyPr wrap="square" lIns="0" tIns="0" rIns="0" bIns="0" rtlCol="0" anchor="t">
            <a:spAutoFit/>
          </a:bodyPr>
          <a:lstStyle/>
          <a:p>
            <a:pPr>
              <a:lnSpc>
                <a:spcPts val="7800"/>
              </a:lnSpc>
            </a:pPr>
            <a:r>
              <a:rPr lang="en-US" sz="6500" dirty="0">
                <a:solidFill>
                  <a:srgbClr val="FFFFFF"/>
                </a:solidFill>
                <a:latin typeface="TT Hoves Bold"/>
              </a:rPr>
              <a:t>Rina (</a:t>
            </a:r>
            <a:r>
              <a:rPr lang="en-US" sz="6500" dirty="0" err="1">
                <a:solidFill>
                  <a:srgbClr val="FFFFFF"/>
                </a:solidFill>
                <a:latin typeface="TT Hoves Bold"/>
              </a:rPr>
              <a:t>Sina</a:t>
            </a:r>
            <a:r>
              <a:rPr lang="en-US" sz="6500" dirty="0">
                <a:solidFill>
                  <a:srgbClr val="FFFFFF"/>
                </a:solidFill>
                <a:latin typeface="TT Hoves Bold"/>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E0E">
                <a:alpha val="100000"/>
              </a:srgbClr>
            </a:gs>
            <a:gs pos="50000">
              <a:srgbClr val="00FF75">
                <a:alpha val="100000"/>
              </a:srgbClr>
            </a:gs>
            <a:gs pos="100000">
              <a:srgbClr val="6C796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700385" y="2376976"/>
            <a:ext cx="6319778" cy="8421506"/>
          </a:xfrm>
          <a:custGeom>
            <a:avLst/>
            <a:gdLst/>
            <a:ahLst/>
            <a:cxnLst/>
            <a:rect l="l" t="t" r="r" b="b"/>
            <a:pathLst>
              <a:path w="6319778" h="8421506">
                <a:moveTo>
                  <a:pt x="0" y="0"/>
                </a:moveTo>
                <a:lnTo>
                  <a:pt x="6319778" y="0"/>
                </a:lnTo>
                <a:lnTo>
                  <a:pt x="6319778" y="8421506"/>
                </a:lnTo>
                <a:lnTo>
                  <a:pt x="0" y="8421506"/>
                </a:lnTo>
                <a:lnTo>
                  <a:pt x="0" y="0"/>
                </a:lnTo>
                <a:close/>
              </a:path>
            </a:pathLst>
          </a:custGeom>
          <a:blipFill>
            <a:blip r:embed="rId2"/>
            <a:stretch>
              <a:fillRect/>
            </a:stretch>
          </a:blipFill>
        </p:spPr>
      </p:sp>
      <p:sp>
        <p:nvSpPr>
          <p:cNvPr id="9" name="TextBox 9"/>
          <p:cNvSpPr txBox="1"/>
          <p:nvPr/>
        </p:nvSpPr>
        <p:spPr>
          <a:xfrm>
            <a:off x="306943" y="281476"/>
            <a:ext cx="7620402"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1" name="TextBox 11"/>
          <p:cNvSpPr txBox="1"/>
          <p:nvPr/>
        </p:nvSpPr>
        <p:spPr>
          <a:xfrm>
            <a:off x="2884796" y="4478638"/>
            <a:ext cx="4074608" cy="1847850"/>
          </a:xfrm>
          <a:prstGeom prst="rect">
            <a:avLst/>
          </a:prstGeom>
        </p:spPr>
        <p:txBody>
          <a:bodyPr lIns="0" tIns="0" rIns="0" bIns="0" rtlCol="0" anchor="t">
            <a:spAutoFit/>
          </a:bodyPr>
          <a:lstStyle/>
          <a:p>
            <a:pPr algn="ctr">
              <a:lnSpc>
                <a:spcPts val="3600"/>
              </a:lnSpc>
            </a:pPr>
            <a:r>
              <a:rPr lang="en-US" sz="3000">
                <a:solidFill>
                  <a:srgbClr val="2A2E3A"/>
                </a:solidFill>
                <a:latin typeface="Helios Bold"/>
              </a:rPr>
              <a:t>8 л. Расширительный Бачок</a:t>
            </a:r>
          </a:p>
          <a:p>
            <a:pPr marL="0" lvl="0" indent="0" algn="ctr">
              <a:lnSpc>
                <a:spcPts val="3600"/>
              </a:lnSpc>
              <a:spcBef>
                <a:spcPct val="0"/>
              </a:spcBef>
            </a:pPr>
            <a:r>
              <a:rPr lang="en-US" sz="3000">
                <a:solidFill>
                  <a:srgbClr val="2A2E3A"/>
                </a:solidFill>
                <a:latin typeface="Helios Bold"/>
              </a:rPr>
              <a:t>(Турция)</a:t>
            </a:r>
          </a:p>
        </p:txBody>
      </p:sp>
      <p:sp>
        <p:nvSpPr>
          <p:cNvPr id="12" name="AutoShape 12"/>
          <p:cNvSpPr/>
          <p:nvPr/>
        </p:nvSpPr>
        <p:spPr>
          <a:xfrm flipV="1">
            <a:off x="6411360" y="5143500"/>
            <a:ext cx="4009246" cy="377991"/>
          </a:xfrm>
          <a:prstGeom prst="line">
            <a:avLst/>
          </a:prstGeom>
          <a:ln w="76200" cap="rnd">
            <a:solidFill>
              <a:srgbClr val="E8223B"/>
            </a:solidFill>
            <a:prstDash val="solid"/>
            <a:headEnd type="diamond" w="lg" len="lg"/>
            <a:tailEnd type="diamond" w="lg" len="lg"/>
          </a:ln>
        </p:spPr>
      </p:sp>
      <p:sp>
        <p:nvSpPr>
          <p:cNvPr id="13" name="TextBox 10">
            <a:extLst>
              <a:ext uri="{FF2B5EF4-FFF2-40B4-BE49-F238E27FC236}">
                <a16:creationId xmlns:a16="http://schemas.microsoft.com/office/drawing/2014/main" id="{4D14B4E7-179E-4905-936B-BDEE96902ABF}"/>
              </a:ext>
            </a:extLst>
          </p:cNvPr>
          <p:cNvSpPr txBox="1"/>
          <p:nvPr/>
        </p:nvSpPr>
        <p:spPr>
          <a:xfrm>
            <a:off x="2152170" y="2096878"/>
            <a:ext cx="4998328" cy="1000274"/>
          </a:xfrm>
          <a:prstGeom prst="rect">
            <a:avLst/>
          </a:prstGeom>
        </p:spPr>
        <p:txBody>
          <a:bodyPr wrap="square" lIns="0" tIns="0" rIns="0" bIns="0" rtlCol="0" anchor="t">
            <a:spAutoFit/>
          </a:bodyPr>
          <a:lstStyle/>
          <a:p>
            <a:pPr>
              <a:lnSpc>
                <a:spcPts val="7800"/>
              </a:lnSpc>
            </a:pPr>
            <a:r>
              <a:rPr lang="en-US" sz="6500" dirty="0">
                <a:solidFill>
                  <a:srgbClr val="FFFFFF"/>
                </a:solidFill>
                <a:latin typeface="TT Hoves Bold"/>
              </a:rPr>
              <a:t>Rina (</a:t>
            </a:r>
            <a:r>
              <a:rPr lang="en-US" sz="6500" dirty="0" err="1">
                <a:solidFill>
                  <a:srgbClr val="FFFFFF"/>
                </a:solidFill>
                <a:latin typeface="TT Hoves Bold"/>
              </a:rPr>
              <a:t>Sina</a:t>
            </a:r>
            <a:r>
              <a:rPr lang="en-US" sz="6500" dirty="0">
                <a:solidFill>
                  <a:srgbClr val="FFFFFF"/>
                </a:solidFill>
                <a:latin typeface="TT Hoves Bold"/>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E0E">
                <a:alpha val="100000"/>
              </a:srgbClr>
            </a:gs>
            <a:gs pos="50000">
              <a:srgbClr val="00FF75">
                <a:alpha val="100000"/>
              </a:srgbClr>
            </a:gs>
            <a:gs pos="100000">
              <a:srgbClr val="6C796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700385" y="2376976"/>
            <a:ext cx="6319778" cy="8421506"/>
          </a:xfrm>
          <a:custGeom>
            <a:avLst/>
            <a:gdLst/>
            <a:ahLst/>
            <a:cxnLst/>
            <a:rect l="l" t="t" r="r" b="b"/>
            <a:pathLst>
              <a:path w="6319778" h="8421506">
                <a:moveTo>
                  <a:pt x="0" y="0"/>
                </a:moveTo>
                <a:lnTo>
                  <a:pt x="6319778" y="0"/>
                </a:lnTo>
                <a:lnTo>
                  <a:pt x="6319778" y="8421506"/>
                </a:lnTo>
                <a:lnTo>
                  <a:pt x="0" y="8421506"/>
                </a:lnTo>
                <a:lnTo>
                  <a:pt x="0" y="0"/>
                </a:lnTo>
                <a:close/>
              </a:path>
            </a:pathLst>
          </a:custGeom>
          <a:blipFill>
            <a:blip r:embed="rId2"/>
            <a:stretch>
              <a:fillRect/>
            </a:stretch>
          </a:blipFill>
        </p:spPr>
      </p:sp>
      <p:sp>
        <p:nvSpPr>
          <p:cNvPr id="9" name="TextBox 9"/>
          <p:cNvSpPr txBox="1"/>
          <p:nvPr/>
        </p:nvSpPr>
        <p:spPr>
          <a:xfrm>
            <a:off x="306943" y="281476"/>
            <a:ext cx="7400087"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1" name="TextBox 11"/>
          <p:cNvSpPr txBox="1"/>
          <p:nvPr/>
        </p:nvSpPr>
        <p:spPr>
          <a:xfrm>
            <a:off x="2869984" y="3981450"/>
            <a:ext cx="3541376" cy="1390650"/>
          </a:xfrm>
          <a:prstGeom prst="rect">
            <a:avLst/>
          </a:prstGeom>
        </p:spPr>
        <p:txBody>
          <a:bodyPr lIns="0" tIns="0" rIns="0" bIns="0" rtlCol="0" anchor="t">
            <a:spAutoFit/>
          </a:bodyPr>
          <a:lstStyle/>
          <a:p>
            <a:pPr algn="ctr">
              <a:lnSpc>
                <a:spcPts val="3600"/>
              </a:lnSpc>
            </a:pPr>
            <a:r>
              <a:rPr lang="en-US" sz="3000">
                <a:solidFill>
                  <a:srgbClr val="2A2E3A"/>
                </a:solidFill>
                <a:latin typeface="Helios Bold"/>
              </a:rPr>
              <a:t>SIT Двигатель Вентилятора</a:t>
            </a:r>
          </a:p>
          <a:p>
            <a:pPr marL="0" lvl="0" indent="0" algn="ctr">
              <a:lnSpc>
                <a:spcPts val="3600"/>
              </a:lnSpc>
              <a:spcBef>
                <a:spcPct val="0"/>
              </a:spcBef>
            </a:pPr>
            <a:r>
              <a:rPr lang="en-US" sz="3000">
                <a:solidFill>
                  <a:srgbClr val="2A2E3A"/>
                </a:solidFill>
                <a:latin typeface="Helios Bold"/>
              </a:rPr>
              <a:t>(Италия)</a:t>
            </a:r>
          </a:p>
        </p:txBody>
      </p:sp>
      <p:sp>
        <p:nvSpPr>
          <p:cNvPr id="12" name="AutoShape 12"/>
          <p:cNvSpPr/>
          <p:nvPr/>
        </p:nvSpPr>
        <p:spPr>
          <a:xfrm flipV="1">
            <a:off x="6211183" y="3885662"/>
            <a:ext cx="2180179" cy="584177"/>
          </a:xfrm>
          <a:prstGeom prst="line">
            <a:avLst/>
          </a:prstGeom>
          <a:ln w="76200" cap="rnd">
            <a:solidFill>
              <a:srgbClr val="E8223B"/>
            </a:solidFill>
            <a:prstDash val="solid"/>
            <a:headEnd type="diamond" w="lg" len="lg"/>
            <a:tailEnd type="diamond" w="lg" len="lg"/>
          </a:ln>
        </p:spPr>
      </p:sp>
      <p:sp>
        <p:nvSpPr>
          <p:cNvPr id="13" name="TextBox 10">
            <a:extLst>
              <a:ext uri="{FF2B5EF4-FFF2-40B4-BE49-F238E27FC236}">
                <a16:creationId xmlns:a16="http://schemas.microsoft.com/office/drawing/2014/main" id="{A7AF9014-DAD9-4658-AF1D-31D364081883}"/>
              </a:ext>
            </a:extLst>
          </p:cNvPr>
          <p:cNvSpPr txBox="1"/>
          <p:nvPr/>
        </p:nvSpPr>
        <p:spPr>
          <a:xfrm>
            <a:off x="2152170" y="2096878"/>
            <a:ext cx="4998328" cy="1000274"/>
          </a:xfrm>
          <a:prstGeom prst="rect">
            <a:avLst/>
          </a:prstGeom>
        </p:spPr>
        <p:txBody>
          <a:bodyPr wrap="square" lIns="0" tIns="0" rIns="0" bIns="0" rtlCol="0" anchor="t">
            <a:spAutoFit/>
          </a:bodyPr>
          <a:lstStyle/>
          <a:p>
            <a:pPr>
              <a:lnSpc>
                <a:spcPts val="7800"/>
              </a:lnSpc>
            </a:pPr>
            <a:r>
              <a:rPr lang="en-US" sz="6500" dirty="0">
                <a:solidFill>
                  <a:srgbClr val="FFFFFF"/>
                </a:solidFill>
                <a:latin typeface="TT Hoves Bold"/>
              </a:rPr>
              <a:t>Rina (</a:t>
            </a:r>
            <a:r>
              <a:rPr lang="en-US" sz="6500" dirty="0" err="1">
                <a:solidFill>
                  <a:srgbClr val="FFFFFF"/>
                </a:solidFill>
                <a:latin typeface="TT Hoves Bold"/>
              </a:rPr>
              <a:t>Sina</a:t>
            </a:r>
            <a:r>
              <a:rPr lang="en-US" sz="6500" dirty="0">
                <a:solidFill>
                  <a:srgbClr val="FFFFFF"/>
                </a:solidFill>
                <a:latin typeface="TT Hoves Bold"/>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E0E">
                <a:alpha val="100000"/>
              </a:srgbClr>
            </a:gs>
            <a:gs pos="50000">
              <a:srgbClr val="00FF75">
                <a:alpha val="100000"/>
              </a:srgbClr>
            </a:gs>
            <a:gs pos="100000">
              <a:srgbClr val="6C7960">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700385" y="2376976"/>
            <a:ext cx="6319778" cy="8421506"/>
          </a:xfrm>
          <a:custGeom>
            <a:avLst/>
            <a:gdLst/>
            <a:ahLst/>
            <a:cxnLst/>
            <a:rect l="l" t="t" r="r" b="b"/>
            <a:pathLst>
              <a:path w="6319778" h="8421506">
                <a:moveTo>
                  <a:pt x="0" y="0"/>
                </a:moveTo>
                <a:lnTo>
                  <a:pt x="6319778" y="0"/>
                </a:lnTo>
                <a:lnTo>
                  <a:pt x="6319778" y="8421506"/>
                </a:lnTo>
                <a:lnTo>
                  <a:pt x="0" y="8421506"/>
                </a:lnTo>
                <a:lnTo>
                  <a:pt x="0" y="0"/>
                </a:lnTo>
                <a:close/>
              </a:path>
            </a:pathLst>
          </a:custGeom>
          <a:blipFill>
            <a:blip r:embed="rId2"/>
            <a:stretch>
              <a:fillRect/>
            </a:stretch>
          </a:blipFill>
        </p:spPr>
      </p:sp>
      <p:sp>
        <p:nvSpPr>
          <p:cNvPr id="9" name="TextBox 9"/>
          <p:cNvSpPr txBox="1"/>
          <p:nvPr/>
        </p:nvSpPr>
        <p:spPr>
          <a:xfrm>
            <a:off x="306943" y="281476"/>
            <a:ext cx="7705966"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1" name="TextBox 11"/>
          <p:cNvSpPr txBox="1"/>
          <p:nvPr/>
        </p:nvSpPr>
        <p:spPr>
          <a:xfrm>
            <a:off x="3031448" y="3691630"/>
            <a:ext cx="3541376" cy="933450"/>
          </a:xfrm>
          <a:prstGeom prst="rect">
            <a:avLst/>
          </a:prstGeom>
        </p:spPr>
        <p:txBody>
          <a:bodyPr lIns="0" tIns="0" rIns="0" bIns="0" rtlCol="0" anchor="t">
            <a:spAutoFit/>
          </a:bodyPr>
          <a:lstStyle/>
          <a:p>
            <a:pPr algn="ctr">
              <a:lnSpc>
                <a:spcPts val="3600"/>
              </a:lnSpc>
            </a:pPr>
            <a:r>
              <a:rPr lang="en-US" sz="3000">
                <a:solidFill>
                  <a:srgbClr val="2A2E3A"/>
                </a:solidFill>
                <a:latin typeface="Helios Bold"/>
              </a:rPr>
              <a:t>Huba Просестат</a:t>
            </a:r>
          </a:p>
          <a:p>
            <a:pPr marL="0" lvl="0" indent="0" algn="ctr">
              <a:lnSpc>
                <a:spcPts val="3600"/>
              </a:lnSpc>
              <a:spcBef>
                <a:spcPct val="0"/>
              </a:spcBef>
            </a:pPr>
            <a:r>
              <a:rPr lang="en-US" sz="3000">
                <a:solidFill>
                  <a:srgbClr val="2A2E3A"/>
                </a:solidFill>
                <a:latin typeface="Helios Bold"/>
              </a:rPr>
              <a:t>(Швейцария)</a:t>
            </a:r>
          </a:p>
        </p:txBody>
      </p:sp>
      <p:sp>
        <p:nvSpPr>
          <p:cNvPr id="12" name="AutoShape 12"/>
          <p:cNvSpPr/>
          <p:nvPr/>
        </p:nvSpPr>
        <p:spPr>
          <a:xfrm flipV="1">
            <a:off x="6411360" y="3382054"/>
            <a:ext cx="3179774" cy="436057"/>
          </a:xfrm>
          <a:prstGeom prst="line">
            <a:avLst/>
          </a:prstGeom>
          <a:ln w="76200" cap="rnd">
            <a:solidFill>
              <a:srgbClr val="E8223B"/>
            </a:solidFill>
            <a:prstDash val="solid"/>
            <a:headEnd type="diamond" w="lg" len="lg"/>
            <a:tailEnd type="diamond" w="lg" len="lg"/>
          </a:ln>
        </p:spPr>
      </p:sp>
      <p:sp>
        <p:nvSpPr>
          <p:cNvPr id="13" name="TextBox 10">
            <a:extLst>
              <a:ext uri="{FF2B5EF4-FFF2-40B4-BE49-F238E27FC236}">
                <a16:creationId xmlns:a16="http://schemas.microsoft.com/office/drawing/2014/main" id="{3040BE90-F324-40C6-A0CE-86F8BB17990D}"/>
              </a:ext>
            </a:extLst>
          </p:cNvPr>
          <p:cNvSpPr txBox="1"/>
          <p:nvPr/>
        </p:nvSpPr>
        <p:spPr>
          <a:xfrm>
            <a:off x="2152170" y="2096878"/>
            <a:ext cx="4998328" cy="1000274"/>
          </a:xfrm>
          <a:prstGeom prst="rect">
            <a:avLst/>
          </a:prstGeom>
        </p:spPr>
        <p:txBody>
          <a:bodyPr wrap="square" lIns="0" tIns="0" rIns="0" bIns="0" rtlCol="0" anchor="t">
            <a:spAutoFit/>
          </a:bodyPr>
          <a:lstStyle/>
          <a:p>
            <a:pPr>
              <a:lnSpc>
                <a:spcPts val="7800"/>
              </a:lnSpc>
            </a:pPr>
            <a:r>
              <a:rPr lang="en-US" sz="6500" dirty="0">
                <a:solidFill>
                  <a:srgbClr val="FFFFFF"/>
                </a:solidFill>
                <a:latin typeface="TT Hoves Bold"/>
              </a:rPr>
              <a:t>Rina (</a:t>
            </a:r>
            <a:r>
              <a:rPr lang="en-US" sz="6500" dirty="0" err="1">
                <a:solidFill>
                  <a:srgbClr val="FFFFFF"/>
                </a:solidFill>
                <a:latin typeface="TT Hoves Bold"/>
              </a:rPr>
              <a:t>Sina</a:t>
            </a:r>
            <a:r>
              <a:rPr lang="en-US" sz="6500" dirty="0">
                <a:solidFill>
                  <a:srgbClr val="FFFFFF"/>
                </a:solidFill>
                <a:latin typeface="TT Hoves Bold"/>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2272157" y="-5056596"/>
            <a:ext cx="9380494" cy="9380494"/>
          </a:xfrm>
          <a:custGeom>
            <a:avLst/>
            <a:gdLst/>
            <a:ahLst/>
            <a:cxnLst/>
            <a:rect l="l" t="t" r="r" b="b"/>
            <a:pathLst>
              <a:path w="9380494" h="9380494">
                <a:moveTo>
                  <a:pt x="0" y="0"/>
                </a:moveTo>
                <a:lnTo>
                  <a:pt x="9380494" y="0"/>
                </a:lnTo>
                <a:lnTo>
                  <a:pt x="9380494" y="9380494"/>
                </a:lnTo>
                <a:lnTo>
                  <a:pt x="0" y="93804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510988" y="8946174"/>
            <a:ext cx="4769224" cy="2384612"/>
          </a:xfrm>
          <a:custGeom>
            <a:avLst/>
            <a:gdLst/>
            <a:ahLst/>
            <a:cxnLst/>
            <a:rect l="l" t="t" r="r" b="b"/>
            <a:pathLst>
              <a:path w="4769224" h="2384612">
                <a:moveTo>
                  <a:pt x="0" y="0"/>
                </a:moveTo>
                <a:lnTo>
                  <a:pt x="4769224" y="0"/>
                </a:lnTo>
                <a:lnTo>
                  <a:pt x="4769224" y="2384611"/>
                </a:lnTo>
                <a:lnTo>
                  <a:pt x="0" y="23846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863309" y="0"/>
            <a:ext cx="2198191" cy="2707169"/>
          </a:xfrm>
          <a:custGeom>
            <a:avLst/>
            <a:gdLst/>
            <a:ahLst/>
            <a:cxnLst/>
            <a:rect l="l" t="t" r="r" b="b"/>
            <a:pathLst>
              <a:path w="2198191" h="2707169">
                <a:moveTo>
                  <a:pt x="0" y="0"/>
                </a:moveTo>
                <a:lnTo>
                  <a:pt x="2198191" y="0"/>
                </a:lnTo>
                <a:lnTo>
                  <a:pt x="2198191" y="2707169"/>
                </a:lnTo>
                <a:lnTo>
                  <a:pt x="0" y="2707169"/>
                </a:lnTo>
                <a:lnTo>
                  <a:pt x="0" y="0"/>
                </a:lnTo>
                <a:close/>
              </a:path>
            </a:pathLst>
          </a:custGeom>
          <a:blipFill>
            <a:blip r:embed="rId6"/>
            <a:stretch>
              <a:fillRect/>
            </a:stretch>
          </a:blipFill>
        </p:spPr>
      </p:sp>
      <p:sp>
        <p:nvSpPr>
          <p:cNvPr id="5" name="Freeform 5"/>
          <p:cNvSpPr/>
          <p:nvPr/>
        </p:nvSpPr>
        <p:spPr>
          <a:xfrm>
            <a:off x="4647097" y="2664967"/>
            <a:ext cx="3463071" cy="4892482"/>
          </a:xfrm>
          <a:custGeom>
            <a:avLst/>
            <a:gdLst/>
            <a:ahLst/>
            <a:cxnLst/>
            <a:rect l="l" t="t" r="r" b="b"/>
            <a:pathLst>
              <a:path w="3463071" h="4892482">
                <a:moveTo>
                  <a:pt x="0" y="0"/>
                </a:moveTo>
                <a:lnTo>
                  <a:pt x="3463071" y="0"/>
                </a:lnTo>
                <a:lnTo>
                  <a:pt x="3463071" y="4892482"/>
                </a:lnTo>
                <a:lnTo>
                  <a:pt x="0" y="4892482"/>
                </a:lnTo>
                <a:lnTo>
                  <a:pt x="0" y="0"/>
                </a:lnTo>
                <a:close/>
              </a:path>
            </a:pathLst>
          </a:custGeom>
          <a:blipFill>
            <a:blip r:embed="rId7"/>
            <a:stretch>
              <a:fillRect t="-304" b="-304"/>
            </a:stretch>
          </a:blipFill>
        </p:spPr>
      </p:sp>
      <p:sp>
        <p:nvSpPr>
          <p:cNvPr id="6" name="Freeform 6"/>
          <p:cNvSpPr/>
          <p:nvPr/>
        </p:nvSpPr>
        <p:spPr>
          <a:xfrm>
            <a:off x="8481643" y="2680193"/>
            <a:ext cx="3420690" cy="4862029"/>
          </a:xfrm>
          <a:custGeom>
            <a:avLst/>
            <a:gdLst/>
            <a:ahLst/>
            <a:cxnLst/>
            <a:rect l="l" t="t" r="r" b="b"/>
            <a:pathLst>
              <a:path w="3420690" h="4862029">
                <a:moveTo>
                  <a:pt x="0" y="0"/>
                </a:moveTo>
                <a:lnTo>
                  <a:pt x="3420690" y="0"/>
                </a:lnTo>
                <a:lnTo>
                  <a:pt x="3420690" y="4862029"/>
                </a:lnTo>
                <a:lnTo>
                  <a:pt x="0" y="4862029"/>
                </a:lnTo>
                <a:lnTo>
                  <a:pt x="0" y="0"/>
                </a:lnTo>
                <a:close/>
              </a:path>
            </a:pathLst>
          </a:custGeom>
          <a:blipFill>
            <a:blip r:embed="rId7"/>
            <a:stretch>
              <a:fillRect/>
            </a:stretch>
          </a:blipFill>
        </p:spPr>
      </p:sp>
      <p:sp>
        <p:nvSpPr>
          <p:cNvPr id="7" name="Freeform 7"/>
          <p:cNvSpPr/>
          <p:nvPr/>
        </p:nvSpPr>
        <p:spPr>
          <a:xfrm>
            <a:off x="12614864" y="2680193"/>
            <a:ext cx="3455604" cy="4926613"/>
          </a:xfrm>
          <a:custGeom>
            <a:avLst/>
            <a:gdLst/>
            <a:ahLst/>
            <a:cxnLst/>
            <a:rect l="l" t="t" r="r" b="b"/>
            <a:pathLst>
              <a:path w="3455604" h="4926613">
                <a:moveTo>
                  <a:pt x="0" y="0"/>
                </a:moveTo>
                <a:lnTo>
                  <a:pt x="3455604" y="0"/>
                </a:lnTo>
                <a:lnTo>
                  <a:pt x="3455604" y="4926614"/>
                </a:lnTo>
                <a:lnTo>
                  <a:pt x="0" y="4926614"/>
                </a:lnTo>
                <a:lnTo>
                  <a:pt x="0" y="0"/>
                </a:lnTo>
                <a:close/>
              </a:path>
            </a:pathLst>
          </a:custGeom>
          <a:blipFill>
            <a:blip r:embed="rId8"/>
            <a:stretch>
              <a:fillRect/>
            </a:stretch>
          </a:blipFill>
        </p:spPr>
      </p:sp>
      <p:sp>
        <p:nvSpPr>
          <p:cNvPr id="8" name="Freeform 8"/>
          <p:cNvSpPr/>
          <p:nvPr/>
        </p:nvSpPr>
        <p:spPr>
          <a:xfrm>
            <a:off x="812550" y="2664967"/>
            <a:ext cx="3463071" cy="4892482"/>
          </a:xfrm>
          <a:custGeom>
            <a:avLst/>
            <a:gdLst/>
            <a:ahLst/>
            <a:cxnLst/>
            <a:rect l="l" t="t" r="r" b="b"/>
            <a:pathLst>
              <a:path w="3463071" h="4892482">
                <a:moveTo>
                  <a:pt x="0" y="0"/>
                </a:moveTo>
                <a:lnTo>
                  <a:pt x="3463072" y="0"/>
                </a:lnTo>
                <a:lnTo>
                  <a:pt x="3463072" y="4892482"/>
                </a:lnTo>
                <a:lnTo>
                  <a:pt x="0" y="4892482"/>
                </a:lnTo>
                <a:lnTo>
                  <a:pt x="0" y="0"/>
                </a:lnTo>
                <a:close/>
              </a:path>
            </a:pathLst>
          </a:custGeom>
          <a:blipFill>
            <a:blip r:embed="rId9"/>
            <a:stretch>
              <a:fillRect/>
            </a:stretch>
          </a:blipFill>
        </p:spPr>
      </p:sp>
      <p:sp>
        <p:nvSpPr>
          <p:cNvPr id="9" name="TextBox 9"/>
          <p:cNvSpPr txBox="1"/>
          <p:nvPr/>
        </p:nvSpPr>
        <p:spPr>
          <a:xfrm>
            <a:off x="3171137" y="224783"/>
            <a:ext cx="9552389" cy="803917"/>
          </a:xfrm>
          <a:prstGeom prst="rect">
            <a:avLst/>
          </a:prstGeom>
        </p:spPr>
        <p:txBody>
          <a:bodyPr lIns="0" tIns="0" rIns="0" bIns="0" rtlCol="0" anchor="t">
            <a:spAutoFit/>
          </a:bodyPr>
          <a:lstStyle/>
          <a:p>
            <a:pPr marL="0" lvl="0" indent="0" algn="ctr">
              <a:lnSpc>
                <a:spcPts val="6669"/>
              </a:lnSpc>
              <a:spcBef>
                <a:spcPct val="0"/>
              </a:spcBef>
            </a:pPr>
            <a:r>
              <a:rPr lang="en-US" sz="4833" spc="241">
                <a:solidFill>
                  <a:srgbClr val="E8223B"/>
                </a:solidFill>
                <a:latin typeface="Canva Sans Bold"/>
              </a:rPr>
              <a:t>Сертификаты Продукции</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740577" y="373908"/>
            <a:ext cx="2765623" cy="4047429"/>
          </a:xfrm>
          <a:custGeom>
            <a:avLst/>
            <a:gdLst/>
            <a:ahLst/>
            <a:cxnLst/>
            <a:rect l="l" t="t" r="r" b="b"/>
            <a:pathLst>
              <a:path w="2765623" h="4047429">
                <a:moveTo>
                  <a:pt x="0" y="0"/>
                </a:moveTo>
                <a:lnTo>
                  <a:pt x="2765623" y="0"/>
                </a:lnTo>
                <a:lnTo>
                  <a:pt x="2765623" y="4047429"/>
                </a:lnTo>
                <a:lnTo>
                  <a:pt x="0" y="4047429"/>
                </a:lnTo>
                <a:lnTo>
                  <a:pt x="0" y="0"/>
                </a:lnTo>
                <a:close/>
              </a:path>
            </a:pathLst>
          </a:custGeom>
          <a:blipFill>
            <a:blip r:embed="rId2"/>
            <a:stretch>
              <a:fillRect t="-613" b="-485"/>
            </a:stretch>
          </a:blipFill>
        </p:spPr>
      </p:sp>
      <p:sp>
        <p:nvSpPr>
          <p:cNvPr id="3" name="Freeform 3"/>
          <p:cNvSpPr/>
          <p:nvPr/>
        </p:nvSpPr>
        <p:spPr>
          <a:xfrm>
            <a:off x="12272157" y="-5056596"/>
            <a:ext cx="9380494" cy="9380494"/>
          </a:xfrm>
          <a:custGeom>
            <a:avLst/>
            <a:gdLst/>
            <a:ahLst/>
            <a:cxnLst/>
            <a:rect l="l" t="t" r="r" b="b"/>
            <a:pathLst>
              <a:path w="9380494" h="9380494">
                <a:moveTo>
                  <a:pt x="0" y="0"/>
                </a:moveTo>
                <a:lnTo>
                  <a:pt x="9380494" y="0"/>
                </a:lnTo>
                <a:lnTo>
                  <a:pt x="9380494" y="9380494"/>
                </a:lnTo>
                <a:lnTo>
                  <a:pt x="0" y="9380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32929" y="7657302"/>
            <a:ext cx="5011637" cy="1277967"/>
          </a:xfrm>
          <a:custGeom>
            <a:avLst/>
            <a:gdLst/>
            <a:ahLst/>
            <a:cxnLst/>
            <a:rect l="l" t="t" r="r" b="b"/>
            <a:pathLst>
              <a:path w="5011637" h="1277967">
                <a:moveTo>
                  <a:pt x="0" y="0"/>
                </a:moveTo>
                <a:lnTo>
                  <a:pt x="5011638" y="0"/>
                </a:lnTo>
                <a:lnTo>
                  <a:pt x="5011638" y="1277967"/>
                </a:lnTo>
                <a:lnTo>
                  <a:pt x="0" y="1277967"/>
                </a:lnTo>
                <a:lnTo>
                  <a:pt x="0" y="0"/>
                </a:lnTo>
                <a:close/>
              </a:path>
            </a:pathLst>
          </a:custGeom>
          <a:blipFill>
            <a:blip r:embed="rId5"/>
            <a:stretch>
              <a:fillRect/>
            </a:stretch>
          </a:blipFill>
        </p:spPr>
      </p:sp>
      <p:sp>
        <p:nvSpPr>
          <p:cNvPr id="5" name="Freeform 5"/>
          <p:cNvSpPr/>
          <p:nvPr/>
        </p:nvSpPr>
        <p:spPr>
          <a:xfrm rot="-10800000">
            <a:off x="-1016192" y="6385626"/>
            <a:ext cx="9665171" cy="4832586"/>
          </a:xfrm>
          <a:custGeom>
            <a:avLst/>
            <a:gdLst/>
            <a:ahLst/>
            <a:cxnLst/>
            <a:rect l="l" t="t" r="r" b="b"/>
            <a:pathLst>
              <a:path w="9665171" h="4832586">
                <a:moveTo>
                  <a:pt x="0" y="0"/>
                </a:moveTo>
                <a:lnTo>
                  <a:pt x="9665171" y="0"/>
                </a:lnTo>
                <a:lnTo>
                  <a:pt x="9665171" y="4832586"/>
                </a:lnTo>
                <a:lnTo>
                  <a:pt x="0" y="48325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016192" y="1572090"/>
            <a:ext cx="9665171" cy="4832586"/>
          </a:xfrm>
          <a:custGeom>
            <a:avLst/>
            <a:gdLst/>
            <a:ahLst/>
            <a:cxnLst/>
            <a:rect l="l" t="t" r="r" b="b"/>
            <a:pathLst>
              <a:path w="9665171" h="4832586">
                <a:moveTo>
                  <a:pt x="0" y="0"/>
                </a:moveTo>
                <a:lnTo>
                  <a:pt x="9665171" y="0"/>
                </a:lnTo>
                <a:lnTo>
                  <a:pt x="9665171" y="4832586"/>
                </a:lnTo>
                <a:lnTo>
                  <a:pt x="0" y="48325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5863309" y="0"/>
            <a:ext cx="2198191" cy="2707169"/>
          </a:xfrm>
          <a:custGeom>
            <a:avLst/>
            <a:gdLst/>
            <a:ahLst/>
            <a:cxnLst/>
            <a:rect l="l" t="t" r="r" b="b"/>
            <a:pathLst>
              <a:path w="2198191" h="2707169">
                <a:moveTo>
                  <a:pt x="0" y="0"/>
                </a:moveTo>
                <a:lnTo>
                  <a:pt x="2198191" y="0"/>
                </a:lnTo>
                <a:lnTo>
                  <a:pt x="2198191" y="2707169"/>
                </a:lnTo>
                <a:lnTo>
                  <a:pt x="0" y="2707169"/>
                </a:lnTo>
                <a:lnTo>
                  <a:pt x="0" y="0"/>
                </a:lnTo>
                <a:close/>
              </a:path>
            </a:pathLst>
          </a:custGeom>
          <a:blipFill>
            <a:blip r:embed="rId8"/>
            <a:stretch>
              <a:fillRect/>
            </a:stretch>
          </a:blipFill>
        </p:spPr>
      </p:sp>
      <p:grpSp>
        <p:nvGrpSpPr>
          <p:cNvPr id="8" name="Group 8"/>
          <p:cNvGrpSpPr/>
          <p:nvPr/>
        </p:nvGrpSpPr>
        <p:grpSpPr>
          <a:xfrm>
            <a:off x="-2821188" y="8801470"/>
            <a:ext cx="11470168" cy="2416742"/>
            <a:chOff x="0" y="0"/>
            <a:chExt cx="1216146" cy="256240"/>
          </a:xfrm>
        </p:grpSpPr>
        <p:sp>
          <p:nvSpPr>
            <p:cNvPr id="9" name="Freeform 9"/>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10" name="TextBox 10"/>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11" name="TextBox 11"/>
          <p:cNvSpPr txBox="1"/>
          <p:nvPr/>
        </p:nvSpPr>
        <p:spPr>
          <a:xfrm>
            <a:off x="177160" y="8859069"/>
            <a:ext cx="8113697" cy="1154430"/>
          </a:xfrm>
          <a:prstGeom prst="rect">
            <a:avLst/>
          </a:prstGeom>
        </p:spPr>
        <p:txBody>
          <a:bodyPr lIns="0" tIns="0" rIns="0" bIns="0" rtlCol="0" anchor="t">
            <a:spAutoFit/>
          </a:bodyPr>
          <a:lstStyle/>
          <a:p>
            <a:pPr>
              <a:lnSpc>
                <a:spcPts val="4619"/>
              </a:lnSpc>
            </a:pPr>
            <a:r>
              <a:rPr lang="en-US" sz="3299">
                <a:solidFill>
                  <a:srgbClr val="E4E4E4"/>
                </a:solidFill>
                <a:latin typeface="Helios"/>
              </a:rPr>
              <a:t>Hexel Lina 25-35 кВт  </a:t>
            </a:r>
          </a:p>
          <a:p>
            <a:pPr algn="l">
              <a:lnSpc>
                <a:spcPts val="4619"/>
              </a:lnSpc>
            </a:pPr>
            <a:r>
              <a:rPr lang="en-US" sz="3299">
                <a:solidFill>
                  <a:srgbClr val="E4E4E4"/>
                </a:solidFill>
                <a:latin typeface="Helios"/>
              </a:rPr>
              <a:t>Конденсационный Настенный Котлы</a:t>
            </a:r>
          </a:p>
        </p:txBody>
      </p:sp>
      <p:sp>
        <p:nvSpPr>
          <p:cNvPr id="12" name="Freeform 12"/>
          <p:cNvSpPr/>
          <p:nvPr/>
        </p:nvSpPr>
        <p:spPr>
          <a:xfrm>
            <a:off x="1458733" y="2445544"/>
            <a:ext cx="4560029" cy="6612731"/>
          </a:xfrm>
          <a:custGeom>
            <a:avLst/>
            <a:gdLst/>
            <a:ahLst/>
            <a:cxnLst/>
            <a:rect l="l" t="t" r="r" b="b"/>
            <a:pathLst>
              <a:path w="4560029" h="6612731">
                <a:moveTo>
                  <a:pt x="0" y="0"/>
                </a:moveTo>
                <a:lnTo>
                  <a:pt x="4560030" y="0"/>
                </a:lnTo>
                <a:lnTo>
                  <a:pt x="4560030" y="6612731"/>
                </a:lnTo>
                <a:lnTo>
                  <a:pt x="0" y="6612731"/>
                </a:lnTo>
                <a:lnTo>
                  <a:pt x="0" y="0"/>
                </a:lnTo>
                <a:close/>
              </a:path>
            </a:pathLst>
          </a:custGeom>
          <a:blipFill>
            <a:blip r:embed="rId9"/>
            <a:stretch>
              <a:fillRect/>
            </a:stretch>
          </a:blipFill>
        </p:spPr>
      </p:sp>
      <p:sp>
        <p:nvSpPr>
          <p:cNvPr id="13" name="TextBox 13"/>
          <p:cNvSpPr txBox="1"/>
          <p:nvPr/>
        </p:nvSpPr>
        <p:spPr>
          <a:xfrm>
            <a:off x="-5748" y="224915"/>
            <a:ext cx="8654728" cy="737616"/>
          </a:xfrm>
          <a:prstGeom prst="rect">
            <a:avLst/>
          </a:prstGeom>
        </p:spPr>
        <p:txBody>
          <a:bodyPr lIns="0" tIns="0" rIns="0" bIns="0" rtlCol="0" anchor="t">
            <a:spAutoFit/>
          </a:bodyPr>
          <a:lstStyle/>
          <a:p>
            <a:pPr marL="0" lvl="0" indent="0" algn="ctr">
              <a:lnSpc>
                <a:spcPts val="6072"/>
              </a:lnSpc>
              <a:spcBef>
                <a:spcPct val="0"/>
              </a:spcBef>
            </a:pPr>
            <a:r>
              <a:rPr lang="en-US" sz="4400" spc="220">
                <a:solidFill>
                  <a:srgbClr val="E8223B"/>
                </a:solidFill>
                <a:latin typeface="Canva Sans Bold"/>
              </a:rPr>
              <a:t>Сертификаты Продукции</a:t>
            </a:r>
          </a:p>
        </p:txBody>
      </p:sp>
      <p:sp>
        <p:nvSpPr>
          <p:cNvPr id="14" name="Freeform 14"/>
          <p:cNvSpPr/>
          <p:nvPr/>
        </p:nvSpPr>
        <p:spPr>
          <a:xfrm>
            <a:off x="8690257" y="301115"/>
            <a:ext cx="2807832" cy="4047429"/>
          </a:xfrm>
          <a:custGeom>
            <a:avLst/>
            <a:gdLst/>
            <a:ahLst/>
            <a:cxnLst/>
            <a:rect l="l" t="t" r="r" b="b"/>
            <a:pathLst>
              <a:path w="2807832" h="4047429">
                <a:moveTo>
                  <a:pt x="0" y="0"/>
                </a:moveTo>
                <a:lnTo>
                  <a:pt x="2807832" y="0"/>
                </a:lnTo>
                <a:lnTo>
                  <a:pt x="2807832" y="4047429"/>
                </a:lnTo>
                <a:lnTo>
                  <a:pt x="0" y="4047429"/>
                </a:lnTo>
                <a:lnTo>
                  <a:pt x="0" y="0"/>
                </a:lnTo>
                <a:close/>
              </a:path>
            </a:pathLst>
          </a:custGeom>
          <a:blipFill>
            <a:blip r:embed="rId10"/>
            <a:stretch>
              <a:fillRect/>
            </a:stretch>
          </a:blipFill>
        </p:spPr>
      </p:sp>
      <p:sp>
        <p:nvSpPr>
          <p:cNvPr id="15" name="Freeform 15"/>
          <p:cNvSpPr/>
          <p:nvPr/>
        </p:nvSpPr>
        <p:spPr>
          <a:xfrm>
            <a:off x="8644194" y="5322899"/>
            <a:ext cx="2853895" cy="4047429"/>
          </a:xfrm>
          <a:custGeom>
            <a:avLst/>
            <a:gdLst/>
            <a:ahLst/>
            <a:cxnLst/>
            <a:rect l="l" t="t" r="r" b="b"/>
            <a:pathLst>
              <a:path w="2853895" h="4047429">
                <a:moveTo>
                  <a:pt x="0" y="0"/>
                </a:moveTo>
                <a:lnTo>
                  <a:pt x="2853895" y="0"/>
                </a:lnTo>
                <a:lnTo>
                  <a:pt x="2853895" y="4047429"/>
                </a:lnTo>
                <a:lnTo>
                  <a:pt x="0" y="4047429"/>
                </a:lnTo>
                <a:lnTo>
                  <a:pt x="0" y="0"/>
                </a:lnTo>
                <a:close/>
              </a:path>
            </a:pathLst>
          </a:custGeom>
          <a:blipFill>
            <a:blip r:embed="rId11"/>
            <a:stretch>
              <a:fillRect/>
            </a:stretch>
          </a:blipFill>
        </p:spPr>
      </p:sp>
      <p:sp>
        <p:nvSpPr>
          <p:cNvPr id="16" name="Freeform 16"/>
          <p:cNvSpPr/>
          <p:nvPr/>
        </p:nvSpPr>
        <p:spPr>
          <a:xfrm>
            <a:off x="11651401" y="5343319"/>
            <a:ext cx="2854799" cy="4047429"/>
          </a:xfrm>
          <a:custGeom>
            <a:avLst/>
            <a:gdLst/>
            <a:ahLst/>
            <a:cxnLst/>
            <a:rect l="l" t="t" r="r" b="b"/>
            <a:pathLst>
              <a:path w="2854799" h="4047429">
                <a:moveTo>
                  <a:pt x="0" y="0"/>
                </a:moveTo>
                <a:lnTo>
                  <a:pt x="2854799" y="0"/>
                </a:lnTo>
                <a:lnTo>
                  <a:pt x="2854799" y="4047430"/>
                </a:lnTo>
                <a:lnTo>
                  <a:pt x="0" y="4047430"/>
                </a:lnTo>
                <a:lnTo>
                  <a:pt x="0" y="0"/>
                </a:lnTo>
                <a:close/>
              </a:path>
            </a:pathLst>
          </a:custGeom>
          <a:blipFill>
            <a:blip r:embed="rId12"/>
            <a:stretch>
              <a:fillRect/>
            </a:stretch>
          </a:blipFill>
        </p:spPr>
      </p:sp>
      <p:sp>
        <p:nvSpPr>
          <p:cNvPr id="17" name="TextBox 17"/>
          <p:cNvSpPr txBox="1"/>
          <p:nvPr/>
        </p:nvSpPr>
        <p:spPr>
          <a:xfrm>
            <a:off x="8690257" y="4260308"/>
            <a:ext cx="2807832" cy="952500"/>
          </a:xfrm>
          <a:prstGeom prst="rect">
            <a:avLst/>
          </a:prstGeom>
        </p:spPr>
        <p:txBody>
          <a:bodyPr lIns="0" tIns="0" rIns="0" bIns="0" rtlCol="0" anchor="t">
            <a:spAutoFit/>
          </a:bodyPr>
          <a:lstStyle/>
          <a:p>
            <a:pPr marL="0" lvl="0" indent="0" algn="ctr">
              <a:lnSpc>
                <a:spcPts val="2520"/>
              </a:lnSpc>
              <a:spcBef>
                <a:spcPct val="0"/>
              </a:spcBef>
            </a:pPr>
            <a:r>
              <a:rPr lang="en-US" sz="2100">
                <a:solidFill>
                  <a:srgbClr val="2A2E3A"/>
                </a:solidFill>
                <a:latin typeface="Helios Bold"/>
              </a:rPr>
              <a:t>Сертификат на Отечественные Товары</a:t>
            </a:r>
          </a:p>
        </p:txBody>
      </p:sp>
      <p:sp>
        <p:nvSpPr>
          <p:cNvPr id="18" name="TextBox 18"/>
          <p:cNvSpPr txBox="1"/>
          <p:nvPr/>
        </p:nvSpPr>
        <p:spPr>
          <a:xfrm>
            <a:off x="8490882" y="9515454"/>
            <a:ext cx="2807832" cy="476250"/>
          </a:xfrm>
          <a:prstGeom prst="rect">
            <a:avLst/>
          </a:prstGeom>
        </p:spPr>
        <p:txBody>
          <a:bodyPr lIns="0" tIns="0" rIns="0" bIns="0" rtlCol="0" anchor="t">
            <a:spAutoFit/>
          </a:bodyPr>
          <a:lstStyle/>
          <a:p>
            <a:pPr marL="0" lvl="0" indent="0" algn="ctr">
              <a:lnSpc>
                <a:spcPts val="3600"/>
              </a:lnSpc>
              <a:spcBef>
                <a:spcPct val="0"/>
              </a:spcBef>
            </a:pPr>
            <a:r>
              <a:rPr lang="en-US" sz="3000">
                <a:solidFill>
                  <a:srgbClr val="2A2E3A"/>
                </a:solidFill>
                <a:latin typeface="Helios Bold"/>
              </a:rPr>
              <a:t>CE Модуль B</a:t>
            </a:r>
          </a:p>
        </p:txBody>
      </p:sp>
      <p:sp>
        <p:nvSpPr>
          <p:cNvPr id="19" name="TextBox 19"/>
          <p:cNvSpPr txBox="1"/>
          <p:nvPr/>
        </p:nvSpPr>
        <p:spPr>
          <a:xfrm>
            <a:off x="11698368" y="9562199"/>
            <a:ext cx="2807832" cy="476250"/>
          </a:xfrm>
          <a:prstGeom prst="rect">
            <a:avLst/>
          </a:prstGeom>
        </p:spPr>
        <p:txBody>
          <a:bodyPr lIns="0" tIns="0" rIns="0" bIns="0" rtlCol="0" anchor="t">
            <a:spAutoFit/>
          </a:bodyPr>
          <a:lstStyle/>
          <a:p>
            <a:pPr marL="0" lvl="0" indent="0" algn="ctr">
              <a:lnSpc>
                <a:spcPts val="3600"/>
              </a:lnSpc>
              <a:spcBef>
                <a:spcPct val="0"/>
              </a:spcBef>
            </a:pPr>
            <a:r>
              <a:rPr lang="en-US" sz="3000">
                <a:solidFill>
                  <a:srgbClr val="2A2E3A"/>
                </a:solidFill>
                <a:latin typeface="Helios Bold"/>
              </a:rPr>
              <a:t>CE Модуль C2</a:t>
            </a:r>
          </a:p>
        </p:txBody>
      </p:sp>
      <p:sp>
        <p:nvSpPr>
          <p:cNvPr id="20" name="TextBox 20"/>
          <p:cNvSpPr txBox="1"/>
          <p:nvPr/>
        </p:nvSpPr>
        <p:spPr>
          <a:xfrm>
            <a:off x="11698368" y="4564179"/>
            <a:ext cx="2807832" cy="476250"/>
          </a:xfrm>
          <a:prstGeom prst="rect">
            <a:avLst/>
          </a:prstGeom>
        </p:spPr>
        <p:txBody>
          <a:bodyPr lIns="0" tIns="0" rIns="0" bIns="0" rtlCol="0" anchor="t">
            <a:spAutoFit/>
          </a:bodyPr>
          <a:lstStyle/>
          <a:p>
            <a:pPr marL="0" lvl="0" indent="0" algn="ctr">
              <a:lnSpc>
                <a:spcPts val="3600"/>
              </a:lnSpc>
              <a:spcBef>
                <a:spcPct val="0"/>
              </a:spcBef>
            </a:pPr>
            <a:r>
              <a:rPr lang="en-US" sz="3000">
                <a:solidFill>
                  <a:srgbClr val="2A2E3A"/>
                </a:solidFill>
                <a:latin typeface="Helios Bold"/>
              </a:rPr>
              <a:t>EAC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8690257" y="301115"/>
            <a:ext cx="2807832" cy="4047429"/>
          </a:xfrm>
          <a:custGeom>
            <a:avLst/>
            <a:gdLst/>
            <a:ahLst/>
            <a:cxnLst/>
            <a:rect l="l" t="t" r="r" b="b"/>
            <a:pathLst>
              <a:path w="2807832" h="4047429">
                <a:moveTo>
                  <a:pt x="0" y="0"/>
                </a:moveTo>
                <a:lnTo>
                  <a:pt x="2807832" y="0"/>
                </a:lnTo>
                <a:lnTo>
                  <a:pt x="2807832" y="4047429"/>
                </a:lnTo>
                <a:lnTo>
                  <a:pt x="0" y="4047429"/>
                </a:lnTo>
                <a:lnTo>
                  <a:pt x="0" y="0"/>
                </a:lnTo>
                <a:close/>
              </a:path>
            </a:pathLst>
          </a:custGeom>
          <a:blipFill>
            <a:blip r:embed="rId2"/>
            <a:stretch>
              <a:fillRect/>
            </a:stretch>
          </a:blipFill>
        </p:spPr>
      </p:sp>
      <p:sp>
        <p:nvSpPr>
          <p:cNvPr id="3" name="Freeform 3"/>
          <p:cNvSpPr/>
          <p:nvPr/>
        </p:nvSpPr>
        <p:spPr>
          <a:xfrm>
            <a:off x="8644194" y="5322899"/>
            <a:ext cx="2853895" cy="4047429"/>
          </a:xfrm>
          <a:custGeom>
            <a:avLst/>
            <a:gdLst/>
            <a:ahLst/>
            <a:cxnLst/>
            <a:rect l="l" t="t" r="r" b="b"/>
            <a:pathLst>
              <a:path w="2853895" h="4047429">
                <a:moveTo>
                  <a:pt x="0" y="0"/>
                </a:moveTo>
                <a:lnTo>
                  <a:pt x="2853895" y="0"/>
                </a:lnTo>
                <a:lnTo>
                  <a:pt x="2853895" y="4047429"/>
                </a:lnTo>
                <a:lnTo>
                  <a:pt x="0" y="4047429"/>
                </a:lnTo>
                <a:lnTo>
                  <a:pt x="0" y="0"/>
                </a:lnTo>
                <a:close/>
              </a:path>
            </a:pathLst>
          </a:custGeom>
          <a:blipFill>
            <a:blip r:embed="rId3"/>
            <a:stretch>
              <a:fillRect/>
            </a:stretch>
          </a:blipFill>
        </p:spPr>
      </p:sp>
      <p:sp>
        <p:nvSpPr>
          <p:cNvPr id="4" name="Freeform 4"/>
          <p:cNvSpPr/>
          <p:nvPr/>
        </p:nvSpPr>
        <p:spPr>
          <a:xfrm>
            <a:off x="11651401" y="5343319"/>
            <a:ext cx="2854799" cy="4047429"/>
          </a:xfrm>
          <a:custGeom>
            <a:avLst/>
            <a:gdLst/>
            <a:ahLst/>
            <a:cxnLst/>
            <a:rect l="l" t="t" r="r" b="b"/>
            <a:pathLst>
              <a:path w="2854799" h="4047429">
                <a:moveTo>
                  <a:pt x="0" y="0"/>
                </a:moveTo>
                <a:lnTo>
                  <a:pt x="2854799" y="0"/>
                </a:lnTo>
                <a:lnTo>
                  <a:pt x="2854799" y="4047430"/>
                </a:lnTo>
                <a:lnTo>
                  <a:pt x="0" y="4047430"/>
                </a:lnTo>
                <a:lnTo>
                  <a:pt x="0" y="0"/>
                </a:lnTo>
                <a:close/>
              </a:path>
            </a:pathLst>
          </a:custGeom>
          <a:blipFill>
            <a:blip r:embed="rId4"/>
            <a:stretch>
              <a:fillRect/>
            </a:stretch>
          </a:blipFill>
        </p:spPr>
      </p:sp>
      <p:sp>
        <p:nvSpPr>
          <p:cNvPr id="5" name="Freeform 5"/>
          <p:cNvSpPr/>
          <p:nvPr/>
        </p:nvSpPr>
        <p:spPr>
          <a:xfrm>
            <a:off x="11740577" y="373908"/>
            <a:ext cx="2765623" cy="4047429"/>
          </a:xfrm>
          <a:custGeom>
            <a:avLst/>
            <a:gdLst/>
            <a:ahLst/>
            <a:cxnLst/>
            <a:rect l="l" t="t" r="r" b="b"/>
            <a:pathLst>
              <a:path w="2765623" h="4047429">
                <a:moveTo>
                  <a:pt x="0" y="0"/>
                </a:moveTo>
                <a:lnTo>
                  <a:pt x="2765623" y="0"/>
                </a:lnTo>
                <a:lnTo>
                  <a:pt x="2765623" y="4047429"/>
                </a:lnTo>
                <a:lnTo>
                  <a:pt x="0" y="4047429"/>
                </a:lnTo>
                <a:lnTo>
                  <a:pt x="0" y="0"/>
                </a:lnTo>
                <a:close/>
              </a:path>
            </a:pathLst>
          </a:custGeom>
          <a:blipFill>
            <a:blip r:embed="rId5"/>
            <a:stretch>
              <a:fillRect t="-613" b="-485"/>
            </a:stretch>
          </a:blipFill>
        </p:spPr>
      </p:sp>
      <p:sp>
        <p:nvSpPr>
          <p:cNvPr id="6" name="Freeform 6"/>
          <p:cNvSpPr/>
          <p:nvPr/>
        </p:nvSpPr>
        <p:spPr>
          <a:xfrm>
            <a:off x="12272157" y="-5056596"/>
            <a:ext cx="9380494" cy="9380494"/>
          </a:xfrm>
          <a:custGeom>
            <a:avLst/>
            <a:gdLst/>
            <a:ahLst/>
            <a:cxnLst/>
            <a:rect l="l" t="t" r="r" b="b"/>
            <a:pathLst>
              <a:path w="9380494" h="9380494">
                <a:moveTo>
                  <a:pt x="0" y="0"/>
                </a:moveTo>
                <a:lnTo>
                  <a:pt x="9380494" y="0"/>
                </a:lnTo>
                <a:lnTo>
                  <a:pt x="9380494" y="9380494"/>
                </a:lnTo>
                <a:lnTo>
                  <a:pt x="0" y="93804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232929" y="7657302"/>
            <a:ext cx="5011637" cy="1277967"/>
          </a:xfrm>
          <a:custGeom>
            <a:avLst/>
            <a:gdLst/>
            <a:ahLst/>
            <a:cxnLst/>
            <a:rect l="l" t="t" r="r" b="b"/>
            <a:pathLst>
              <a:path w="5011637" h="1277967">
                <a:moveTo>
                  <a:pt x="0" y="0"/>
                </a:moveTo>
                <a:lnTo>
                  <a:pt x="5011638" y="0"/>
                </a:lnTo>
                <a:lnTo>
                  <a:pt x="5011638" y="1277967"/>
                </a:lnTo>
                <a:lnTo>
                  <a:pt x="0" y="1277967"/>
                </a:lnTo>
                <a:lnTo>
                  <a:pt x="0" y="0"/>
                </a:lnTo>
                <a:close/>
              </a:path>
            </a:pathLst>
          </a:custGeom>
          <a:blipFill>
            <a:blip r:embed="rId8"/>
            <a:stretch>
              <a:fillRect/>
            </a:stretch>
          </a:blipFill>
        </p:spPr>
      </p:sp>
      <p:sp>
        <p:nvSpPr>
          <p:cNvPr id="8" name="Freeform 8"/>
          <p:cNvSpPr/>
          <p:nvPr/>
        </p:nvSpPr>
        <p:spPr>
          <a:xfrm rot="-10800000">
            <a:off x="-1016192" y="6385626"/>
            <a:ext cx="9665171" cy="4832586"/>
          </a:xfrm>
          <a:custGeom>
            <a:avLst/>
            <a:gdLst/>
            <a:ahLst/>
            <a:cxnLst/>
            <a:rect l="l" t="t" r="r" b="b"/>
            <a:pathLst>
              <a:path w="9665171" h="4832586">
                <a:moveTo>
                  <a:pt x="0" y="0"/>
                </a:moveTo>
                <a:lnTo>
                  <a:pt x="9665171" y="0"/>
                </a:lnTo>
                <a:lnTo>
                  <a:pt x="9665171" y="4832586"/>
                </a:lnTo>
                <a:lnTo>
                  <a:pt x="0" y="48325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016192" y="1572090"/>
            <a:ext cx="9665171" cy="4832586"/>
          </a:xfrm>
          <a:custGeom>
            <a:avLst/>
            <a:gdLst/>
            <a:ahLst/>
            <a:cxnLst/>
            <a:rect l="l" t="t" r="r" b="b"/>
            <a:pathLst>
              <a:path w="9665171" h="4832586">
                <a:moveTo>
                  <a:pt x="0" y="0"/>
                </a:moveTo>
                <a:lnTo>
                  <a:pt x="9665171" y="0"/>
                </a:lnTo>
                <a:lnTo>
                  <a:pt x="9665171" y="4832586"/>
                </a:lnTo>
                <a:lnTo>
                  <a:pt x="0" y="48325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15863309" y="0"/>
            <a:ext cx="2198191" cy="2707169"/>
          </a:xfrm>
          <a:custGeom>
            <a:avLst/>
            <a:gdLst/>
            <a:ahLst/>
            <a:cxnLst/>
            <a:rect l="l" t="t" r="r" b="b"/>
            <a:pathLst>
              <a:path w="2198191" h="2707169">
                <a:moveTo>
                  <a:pt x="0" y="0"/>
                </a:moveTo>
                <a:lnTo>
                  <a:pt x="2198191" y="0"/>
                </a:lnTo>
                <a:lnTo>
                  <a:pt x="2198191" y="2707169"/>
                </a:lnTo>
                <a:lnTo>
                  <a:pt x="0" y="2707169"/>
                </a:lnTo>
                <a:lnTo>
                  <a:pt x="0" y="0"/>
                </a:lnTo>
                <a:close/>
              </a:path>
            </a:pathLst>
          </a:custGeom>
          <a:blipFill>
            <a:blip r:embed="rId11"/>
            <a:stretch>
              <a:fillRect/>
            </a:stretch>
          </a:blipFill>
        </p:spPr>
      </p:sp>
      <p:grpSp>
        <p:nvGrpSpPr>
          <p:cNvPr id="11" name="Group 11"/>
          <p:cNvGrpSpPr/>
          <p:nvPr/>
        </p:nvGrpSpPr>
        <p:grpSpPr>
          <a:xfrm>
            <a:off x="-2821188" y="8801470"/>
            <a:ext cx="11470168" cy="2416742"/>
            <a:chOff x="0" y="0"/>
            <a:chExt cx="1216146" cy="256240"/>
          </a:xfrm>
        </p:grpSpPr>
        <p:sp>
          <p:nvSpPr>
            <p:cNvPr id="12" name="Freeform 12"/>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13" name="TextBox 13"/>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5748" y="224915"/>
            <a:ext cx="8654728" cy="737616"/>
          </a:xfrm>
          <a:prstGeom prst="rect">
            <a:avLst/>
          </a:prstGeom>
        </p:spPr>
        <p:txBody>
          <a:bodyPr lIns="0" tIns="0" rIns="0" bIns="0" rtlCol="0" anchor="t">
            <a:spAutoFit/>
          </a:bodyPr>
          <a:lstStyle/>
          <a:p>
            <a:pPr marL="0" lvl="0" indent="0" algn="ctr">
              <a:lnSpc>
                <a:spcPts val="6072"/>
              </a:lnSpc>
              <a:spcBef>
                <a:spcPct val="0"/>
              </a:spcBef>
            </a:pPr>
            <a:r>
              <a:rPr lang="en-US" sz="4400" spc="220">
                <a:solidFill>
                  <a:srgbClr val="E8223B"/>
                </a:solidFill>
                <a:latin typeface="Canva Sans Bold"/>
              </a:rPr>
              <a:t>Сертификаты Продукции</a:t>
            </a:r>
          </a:p>
        </p:txBody>
      </p:sp>
      <p:sp>
        <p:nvSpPr>
          <p:cNvPr id="15" name="TextBox 15"/>
          <p:cNvSpPr txBox="1"/>
          <p:nvPr/>
        </p:nvSpPr>
        <p:spPr>
          <a:xfrm>
            <a:off x="8690257" y="4260308"/>
            <a:ext cx="2807832" cy="952500"/>
          </a:xfrm>
          <a:prstGeom prst="rect">
            <a:avLst/>
          </a:prstGeom>
        </p:spPr>
        <p:txBody>
          <a:bodyPr lIns="0" tIns="0" rIns="0" bIns="0" rtlCol="0" anchor="t">
            <a:spAutoFit/>
          </a:bodyPr>
          <a:lstStyle/>
          <a:p>
            <a:pPr marL="0" lvl="0" indent="0" algn="ctr">
              <a:lnSpc>
                <a:spcPts val="2520"/>
              </a:lnSpc>
              <a:spcBef>
                <a:spcPct val="0"/>
              </a:spcBef>
            </a:pPr>
            <a:r>
              <a:rPr lang="en-US" sz="2100">
                <a:solidFill>
                  <a:srgbClr val="2A2E3A"/>
                </a:solidFill>
                <a:latin typeface="Helios Bold"/>
              </a:rPr>
              <a:t>Сертификат на Отечественные Товары</a:t>
            </a:r>
          </a:p>
        </p:txBody>
      </p:sp>
      <p:sp>
        <p:nvSpPr>
          <p:cNvPr id="16" name="TextBox 16"/>
          <p:cNvSpPr txBox="1"/>
          <p:nvPr/>
        </p:nvSpPr>
        <p:spPr>
          <a:xfrm>
            <a:off x="8490882" y="9515454"/>
            <a:ext cx="2807832" cy="476250"/>
          </a:xfrm>
          <a:prstGeom prst="rect">
            <a:avLst/>
          </a:prstGeom>
        </p:spPr>
        <p:txBody>
          <a:bodyPr lIns="0" tIns="0" rIns="0" bIns="0" rtlCol="0" anchor="t">
            <a:spAutoFit/>
          </a:bodyPr>
          <a:lstStyle/>
          <a:p>
            <a:pPr marL="0" lvl="0" indent="0" algn="ctr">
              <a:lnSpc>
                <a:spcPts val="3600"/>
              </a:lnSpc>
              <a:spcBef>
                <a:spcPct val="0"/>
              </a:spcBef>
            </a:pPr>
            <a:r>
              <a:rPr lang="en-US" sz="3000">
                <a:solidFill>
                  <a:srgbClr val="2A2E3A"/>
                </a:solidFill>
                <a:latin typeface="Helios Bold"/>
              </a:rPr>
              <a:t>CE Модуль B</a:t>
            </a:r>
          </a:p>
        </p:txBody>
      </p:sp>
      <p:sp>
        <p:nvSpPr>
          <p:cNvPr id="17" name="TextBox 17"/>
          <p:cNvSpPr txBox="1"/>
          <p:nvPr/>
        </p:nvSpPr>
        <p:spPr>
          <a:xfrm>
            <a:off x="11698368" y="9562199"/>
            <a:ext cx="2807832" cy="476250"/>
          </a:xfrm>
          <a:prstGeom prst="rect">
            <a:avLst/>
          </a:prstGeom>
        </p:spPr>
        <p:txBody>
          <a:bodyPr lIns="0" tIns="0" rIns="0" bIns="0" rtlCol="0" anchor="t">
            <a:spAutoFit/>
          </a:bodyPr>
          <a:lstStyle/>
          <a:p>
            <a:pPr marL="0" lvl="0" indent="0" algn="ctr">
              <a:lnSpc>
                <a:spcPts val="3600"/>
              </a:lnSpc>
              <a:spcBef>
                <a:spcPct val="0"/>
              </a:spcBef>
            </a:pPr>
            <a:r>
              <a:rPr lang="en-US" sz="3000">
                <a:solidFill>
                  <a:srgbClr val="2A2E3A"/>
                </a:solidFill>
                <a:latin typeface="Helios Bold"/>
              </a:rPr>
              <a:t>CE Модуль C2</a:t>
            </a:r>
          </a:p>
        </p:txBody>
      </p:sp>
      <p:sp>
        <p:nvSpPr>
          <p:cNvPr id="18" name="TextBox 18"/>
          <p:cNvSpPr txBox="1"/>
          <p:nvPr/>
        </p:nvSpPr>
        <p:spPr>
          <a:xfrm>
            <a:off x="11698368" y="4564179"/>
            <a:ext cx="2807832" cy="476250"/>
          </a:xfrm>
          <a:prstGeom prst="rect">
            <a:avLst/>
          </a:prstGeom>
        </p:spPr>
        <p:txBody>
          <a:bodyPr lIns="0" tIns="0" rIns="0" bIns="0" rtlCol="0" anchor="t">
            <a:spAutoFit/>
          </a:bodyPr>
          <a:lstStyle/>
          <a:p>
            <a:pPr marL="0" lvl="0" indent="0" algn="ctr">
              <a:lnSpc>
                <a:spcPts val="3600"/>
              </a:lnSpc>
              <a:spcBef>
                <a:spcPct val="0"/>
              </a:spcBef>
            </a:pPr>
            <a:r>
              <a:rPr lang="en-US" sz="3000">
                <a:solidFill>
                  <a:srgbClr val="2A2E3A"/>
                </a:solidFill>
                <a:latin typeface="Helios Bold"/>
              </a:rPr>
              <a:t>EAC</a:t>
            </a:r>
          </a:p>
        </p:txBody>
      </p:sp>
      <p:sp>
        <p:nvSpPr>
          <p:cNvPr id="19" name="Freeform 19"/>
          <p:cNvSpPr/>
          <p:nvPr/>
        </p:nvSpPr>
        <p:spPr>
          <a:xfrm>
            <a:off x="1677976" y="2543953"/>
            <a:ext cx="4121543" cy="5976860"/>
          </a:xfrm>
          <a:custGeom>
            <a:avLst/>
            <a:gdLst/>
            <a:ahLst/>
            <a:cxnLst/>
            <a:rect l="l" t="t" r="r" b="b"/>
            <a:pathLst>
              <a:path w="4121543" h="5976860">
                <a:moveTo>
                  <a:pt x="0" y="0"/>
                </a:moveTo>
                <a:lnTo>
                  <a:pt x="4121543" y="0"/>
                </a:lnTo>
                <a:lnTo>
                  <a:pt x="4121543" y="5976860"/>
                </a:lnTo>
                <a:lnTo>
                  <a:pt x="0" y="5976860"/>
                </a:lnTo>
                <a:lnTo>
                  <a:pt x="0" y="0"/>
                </a:lnTo>
                <a:close/>
              </a:path>
            </a:pathLst>
          </a:custGeom>
          <a:blipFill>
            <a:blip r:embed="rId12"/>
            <a:stretch>
              <a:fillRect t="-518" b="-518"/>
            </a:stretch>
          </a:blipFill>
        </p:spPr>
      </p:sp>
      <p:sp>
        <p:nvSpPr>
          <p:cNvPr id="20" name="TextBox 20"/>
          <p:cNvSpPr txBox="1"/>
          <p:nvPr/>
        </p:nvSpPr>
        <p:spPr>
          <a:xfrm>
            <a:off x="208498" y="8866238"/>
            <a:ext cx="7453053" cy="1154430"/>
          </a:xfrm>
          <a:prstGeom prst="rect">
            <a:avLst/>
          </a:prstGeom>
        </p:spPr>
        <p:txBody>
          <a:bodyPr lIns="0" tIns="0" rIns="0" bIns="0" rtlCol="0" anchor="t">
            <a:spAutoFit/>
          </a:bodyPr>
          <a:lstStyle/>
          <a:p>
            <a:pPr>
              <a:lnSpc>
                <a:spcPts val="4620"/>
              </a:lnSpc>
            </a:pPr>
            <a:r>
              <a:rPr lang="en-US" sz="3300">
                <a:solidFill>
                  <a:srgbClr val="E4E4E4"/>
                </a:solidFill>
                <a:latin typeface="Helios"/>
              </a:rPr>
              <a:t>Hexel Mina 25-35-42 кВт </a:t>
            </a:r>
          </a:p>
          <a:p>
            <a:pPr algn="l">
              <a:lnSpc>
                <a:spcPts val="4620"/>
              </a:lnSpc>
            </a:pPr>
            <a:r>
              <a:rPr lang="en-US" sz="3300">
                <a:solidFill>
                  <a:srgbClr val="E4E4E4"/>
                </a:solidFill>
                <a:latin typeface="Helios"/>
              </a:rPr>
              <a:t>Конденсационный Настенный Котлы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13321" b="13321"/>
            <a:stretch>
              <a:fillRect/>
            </a:stretch>
          </p:blipFill>
          <p:spPr>
            <a:xfrm>
              <a:off x="0" y="0"/>
              <a:ext cx="12128500" cy="6794500"/>
            </a:xfrm>
            <a:prstGeom prst="rect">
              <a:avLst/>
            </a:prstGeom>
          </p:spPr>
        </p:pic>
        <p:pic>
          <p:nvPicPr>
            <p:cNvPr id="4" name="Picture 4"/>
            <p:cNvPicPr>
              <a:picLocks noChangeAspect="1"/>
            </p:cNvPicPr>
            <p:nvPr/>
          </p:nvPicPr>
          <p:blipFill>
            <a:blip r:embed="rId3"/>
            <a:srcRect t="31338" b="31338"/>
            <a:stretch>
              <a:fillRect/>
            </a:stretch>
          </p:blipFill>
          <p:spPr>
            <a:xfrm>
              <a:off x="12255500" y="0"/>
              <a:ext cx="12128500" cy="6794500"/>
            </a:xfrm>
            <a:prstGeom prst="rect">
              <a:avLst/>
            </a:prstGeom>
          </p:spPr>
        </p:pic>
        <p:pic>
          <p:nvPicPr>
            <p:cNvPr id="5" name="Picture 5"/>
            <p:cNvPicPr>
              <a:picLocks noChangeAspect="1"/>
            </p:cNvPicPr>
            <p:nvPr/>
          </p:nvPicPr>
          <p:blipFill>
            <a:blip r:embed="rId4"/>
            <a:srcRect t="36863" b="7116"/>
            <a:stretch>
              <a:fillRect/>
            </a:stretch>
          </p:blipFill>
          <p:spPr>
            <a:xfrm>
              <a:off x="0" y="6921500"/>
              <a:ext cx="12128500" cy="6794500"/>
            </a:xfrm>
            <a:prstGeom prst="rect">
              <a:avLst/>
            </a:prstGeom>
          </p:spPr>
        </p:pic>
        <p:pic>
          <p:nvPicPr>
            <p:cNvPr id="6" name="Picture 6"/>
            <p:cNvPicPr>
              <a:picLocks noChangeAspect="1"/>
            </p:cNvPicPr>
            <p:nvPr/>
          </p:nvPicPr>
          <p:blipFill>
            <a:blip r:embed="rId5"/>
            <a:srcRect l="47480" t="29568" b="41009"/>
            <a:stretch>
              <a:fillRect/>
            </a:stretch>
          </p:blipFill>
          <p:spPr>
            <a:xfrm>
              <a:off x="12255500" y="6921500"/>
              <a:ext cx="12128500" cy="6794500"/>
            </a:xfrm>
            <a:prstGeom prst="rect">
              <a:avLst/>
            </a:prstGeom>
          </p:spPr>
        </p:pic>
      </p:grpSp>
      <p:grpSp>
        <p:nvGrpSpPr>
          <p:cNvPr id="7" name="Group 7"/>
          <p:cNvGrpSpPr/>
          <p:nvPr/>
        </p:nvGrpSpPr>
        <p:grpSpPr>
          <a:xfrm>
            <a:off x="6512262" y="3072577"/>
            <a:ext cx="5263476" cy="4141845"/>
            <a:chOff x="0" y="0"/>
            <a:chExt cx="1298489" cy="1021785"/>
          </a:xfrm>
        </p:grpSpPr>
        <p:sp>
          <p:nvSpPr>
            <p:cNvPr id="8" name="Freeform 8"/>
            <p:cNvSpPr/>
            <p:nvPr/>
          </p:nvSpPr>
          <p:spPr>
            <a:xfrm>
              <a:off x="0" y="0"/>
              <a:ext cx="1298489" cy="1021785"/>
            </a:xfrm>
            <a:custGeom>
              <a:avLst/>
              <a:gdLst/>
              <a:ahLst/>
              <a:cxnLst/>
              <a:rect l="l" t="t" r="r" b="b"/>
              <a:pathLst>
                <a:path w="1298489" h="1021785">
                  <a:moveTo>
                    <a:pt x="649245" y="0"/>
                  </a:moveTo>
                  <a:lnTo>
                    <a:pt x="1298489" y="203200"/>
                  </a:lnTo>
                  <a:lnTo>
                    <a:pt x="1298489" y="818585"/>
                  </a:lnTo>
                  <a:lnTo>
                    <a:pt x="649245" y="1021785"/>
                  </a:lnTo>
                  <a:lnTo>
                    <a:pt x="0" y="818585"/>
                  </a:lnTo>
                  <a:lnTo>
                    <a:pt x="0" y="203200"/>
                  </a:lnTo>
                  <a:lnTo>
                    <a:pt x="649245" y="0"/>
                  </a:lnTo>
                  <a:close/>
                </a:path>
              </a:pathLst>
            </a:custGeom>
            <a:solidFill>
              <a:srgbClr val="A20E20"/>
            </a:solidFill>
          </p:spPr>
        </p:sp>
        <p:sp>
          <p:nvSpPr>
            <p:cNvPr id="9" name="TextBox 9"/>
            <p:cNvSpPr txBox="1"/>
            <p:nvPr/>
          </p:nvSpPr>
          <p:spPr>
            <a:xfrm>
              <a:off x="0" y="111125"/>
              <a:ext cx="1298489" cy="770960"/>
            </a:xfrm>
            <a:prstGeom prst="rect">
              <a:avLst/>
            </a:prstGeom>
          </p:spPr>
          <p:txBody>
            <a:bodyPr lIns="40519" tIns="40519" rIns="40519" bIns="40519" rtlCol="0" anchor="ctr"/>
            <a:lstStyle/>
            <a:p>
              <a:pPr algn="ctr">
                <a:lnSpc>
                  <a:spcPts val="1674"/>
                </a:lnSpc>
              </a:pPr>
              <a:endParaRPr/>
            </a:p>
          </p:txBody>
        </p:sp>
      </p:grpSp>
      <p:sp>
        <p:nvSpPr>
          <p:cNvPr id="10" name="TextBox 10"/>
          <p:cNvSpPr txBox="1"/>
          <p:nvPr/>
        </p:nvSpPr>
        <p:spPr>
          <a:xfrm>
            <a:off x="7296181" y="4510405"/>
            <a:ext cx="3695637" cy="1189990"/>
          </a:xfrm>
          <a:prstGeom prst="rect">
            <a:avLst/>
          </a:prstGeom>
        </p:spPr>
        <p:txBody>
          <a:bodyPr lIns="0" tIns="0" rIns="0" bIns="0" rtlCol="0" anchor="t">
            <a:spAutoFit/>
          </a:bodyPr>
          <a:lstStyle/>
          <a:p>
            <a:pPr algn="ctr">
              <a:lnSpc>
                <a:spcPts val="4759"/>
              </a:lnSpc>
            </a:pPr>
            <a:r>
              <a:rPr lang="en-US" sz="3399">
                <a:solidFill>
                  <a:srgbClr val="FFFFFF"/>
                </a:solidFill>
                <a:latin typeface="Helios"/>
              </a:rPr>
              <a:t>КАТАЛОГ ПРОДУКЦИИ</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2272157" y="-5056596"/>
            <a:ext cx="9380494" cy="9380494"/>
          </a:xfrm>
          <a:custGeom>
            <a:avLst/>
            <a:gdLst/>
            <a:ahLst/>
            <a:cxnLst/>
            <a:rect l="l" t="t" r="r" b="b"/>
            <a:pathLst>
              <a:path w="9380494" h="9380494">
                <a:moveTo>
                  <a:pt x="0" y="0"/>
                </a:moveTo>
                <a:lnTo>
                  <a:pt x="9380494" y="0"/>
                </a:lnTo>
                <a:lnTo>
                  <a:pt x="9380494" y="9380494"/>
                </a:lnTo>
                <a:lnTo>
                  <a:pt x="0" y="93804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32929" y="7657302"/>
            <a:ext cx="5011637" cy="1277967"/>
          </a:xfrm>
          <a:custGeom>
            <a:avLst/>
            <a:gdLst/>
            <a:ahLst/>
            <a:cxnLst/>
            <a:rect l="l" t="t" r="r" b="b"/>
            <a:pathLst>
              <a:path w="5011637" h="1277967">
                <a:moveTo>
                  <a:pt x="0" y="0"/>
                </a:moveTo>
                <a:lnTo>
                  <a:pt x="5011638" y="0"/>
                </a:lnTo>
                <a:lnTo>
                  <a:pt x="5011638" y="1277967"/>
                </a:lnTo>
                <a:lnTo>
                  <a:pt x="0" y="1277967"/>
                </a:lnTo>
                <a:lnTo>
                  <a:pt x="0" y="0"/>
                </a:lnTo>
                <a:close/>
              </a:path>
            </a:pathLst>
          </a:custGeom>
          <a:blipFill>
            <a:blip r:embed="rId4"/>
            <a:stretch>
              <a:fillRect/>
            </a:stretch>
          </a:blipFill>
        </p:spPr>
      </p:sp>
      <p:sp>
        <p:nvSpPr>
          <p:cNvPr id="4" name="Freeform 4"/>
          <p:cNvSpPr/>
          <p:nvPr/>
        </p:nvSpPr>
        <p:spPr>
          <a:xfrm rot="-10800000">
            <a:off x="-1016192" y="6385626"/>
            <a:ext cx="9665171" cy="4832586"/>
          </a:xfrm>
          <a:custGeom>
            <a:avLst/>
            <a:gdLst/>
            <a:ahLst/>
            <a:cxnLst/>
            <a:rect l="l" t="t" r="r" b="b"/>
            <a:pathLst>
              <a:path w="9665171" h="4832586">
                <a:moveTo>
                  <a:pt x="0" y="0"/>
                </a:moveTo>
                <a:lnTo>
                  <a:pt x="9665171" y="0"/>
                </a:lnTo>
                <a:lnTo>
                  <a:pt x="9665171" y="4832586"/>
                </a:lnTo>
                <a:lnTo>
                  <a:pt x="0" y="48325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016192" y="1572090"/>
            <a:ext cx="9665171" cy="4832586"/>
          </a:xfrm>
          <a:custGeom>
            <a:avLst/>
            <a:gdLst/>
            <a:ahLst/>
            <a:cxnLst/>
            <a:rect l="l" t="t" r="r" b="b"/>
            <a:pathLst>
              <a:path w="9665171" h="4832586">
                <a:moveTo>
                  <a:pt x="0" y="0"/>
                </a:moveTo>
                <a:lnTo>
                  <a:pt x="9665171" y="0"/>
                </a:lnTo>
                <a:lnTo>
                  <a:pt x="9665171" y="4832586"/>
                </a:lnTo>
                <a:lnTo>
                  <a:pt x="0" y="48325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863309" y="0"/>
            <a:ext cx="2198191" cy="2707169"/>
          </a:xfrm>
          <a:custGeom>
            <a:avLst/>
            <a:gdLst/>
            <a:ahLst/>
            <a:cxnLst/>
            <a:rect l="l" t="t" r="r" b="b"/>
            <a:pathLst>
              <a:path w="2198191" h="2707169">
                <a:moveTo>
                  <a:pt x="0" y="0"/>
                </a:moveTo>
                <a:lnTo>
                  <a:pt x="2198191" y="0"/>
                </a:lnTo>
                <a:lnTo>
                  <a:pt x="2198191" y="2707169"/>
                </a:lnTo>
                <a:lnTo>
                  <a:pt x="0" y="2707169"/>
                </a:lnTo>
                <a:lnTo>
                  <a:pt x="0" y="0"/>
                </a:lnTo>
                <a:close/>
              </a:path>
            </a:pathLst>
          </a:custGeom>
          <a:blipFill>
            <a:blip r:embed="rId7"/>
            <a:stretch>
              <a:fillRect/>
            </a:stretch>
          </a:blipFill>
        </p:spPr>
      </p:sp>
      <p:grpSp>
        <p:nvGrpSpPr>
          <p:cNvPr id="7" name="Group 7"/>
          <p:cNvGrpSpPr/>
          <p:nvPr/>
        </p:nvGrpSpPr>
        <p:grpSpPr>
          <a:xfrm>
            <a:off x="-2821188" y="8801470"/>
            <a:ext cx="11470168" cy="2416742"/>
            <a:chOff x="0" y="0"/>
            <a:chExt cx="1216146" cy="256240"/>
          </a:xfrm>
        </p:grpSpPr>
        <p:sp>
          <p:nvSpPr>
            <p:cNvPr id="8" name="Freeform 8"/>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9" name="TextBox 9"/>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10" name="Freeform 10"/>
          <p:cNvSpPr/>
          <p:nvPr/>
        </p:nvSpPr>
        <p:spPr>
          <a:xfrm>
            <a:off x="1458733" y="2445544"/>
            <a:ext cx="4560029" cy="6612731"/>
          </a:xfrm>
          <a:custGeom>
            <a:avLst/>
            <a:gdLst/>
            <a:ahLst/>
            <a:cxnLst/>
            <a:rect l="l" t="t" r="r" b="b"/>
            <a:pathLst>
              <a:path w="4560029" h="6612731">
                <a:moveTo>
                  <a:pt x="0" y="0"/>
                </a:moveTo>
                <a:lnTo>
                  <a:pt x="4560030" y="0"/>
                </a:lnTo>
                <a:lnTo>
                  <a:pt x="4560030" y="6612731"/>
                </a:lnTo>
                <a:lnTo>
                  <a:pt x="0" y="6612731"/>
                </a:lnTo>
                <a:lnTo>
                  <a:pt x="0" y="0"/>
                </a:lnTo>
                <a:close/>
              </a:path>
            </a:pathLst>
          </a:custGeom>
          <a:blipFill>
            <a:blip r:embed="rId8"/>
            <a:stretch>
              <a:fillRect t="-15" b="-15"/>
            </a:stretch>
          </a:blipFill>
        </p:spPr>
      </p:sp>
      <p:sp>
        <p:nvSpPr>
          <p:cNvPr id="11" name="Freeform 11"/>
          <p:cNvSpPr/>
          <p:nvPr/>
        </p:nvSpPr>
        <p:spPr>
          <a:xfrm>
            <a:off x="8644194" y="5322899"/>
            <a:ext cx="2853895" cy="4047429"/>
          </a:xfrm>
          <a:custGeom>
            <a:avLst/>
            <a:gdLst/>
            <a:ahLst/>
            <a:cxnLst/>
            <a:rect l="l" t="t" r="r" b="b"/>
            <a:pathLst>
              <a:path w="2853895" h="4047429">
                <a:moveTo>
                  <a:pt x="0" y="0"/>
                </a:moveTo>
                <a:lnTo>
                  <a:pt x="2853895" y="0"/>
                </a:lnTo>
                <a:lnTo>
                  <a:pt x="2853895" y="4047429"/>
                </a:lnTo>
                <a:lnTo>
                  <a:pt x="0" y="4047429"/>
                </a:lnTo>
                <a:lnTo>
                  <a:pt x="0" y="0"/>
                </a:lnTo>
                <a:close/>
              </a:path>
            </a:pathLst>
          </a:custGeom>
          <a:blipFill>
            <a:blip r:embed="rId9"/>
            <a:stretch>
              <a:fillRect l="-64" r="-64"/>
            </a:stretch>
          </a:blipFill>
        </p:spPr>
      </p:sp>
      <p:sp>
        <p:nvSpPr>
          <p:cNvPr id="12" name="Freeform 12"/>
          <p:cNvSpPr/>
          <p:nvPr/>
        </p:nvSpPr>
        <p:spPr>
          <a:xfrm>
            <a:off x="11651401" y="5343319"/>
            <a:ext cx="2854799" cy="4047429"/>
          </a:xfrm>
          <a:custGeom>
            <a:avLst/>
            <a:gdLst/>
            <a:ahLst/>
            <a:cxnLst/>
            <a:rect l="l" t="t" r="r" b="b"/>
            <a:pathLst>
              <a:path w="2854799" h="4047429">
                <a:moveTo>
                  <a:pt x="0" y="0"/>
                </a:moveTo>
                <a:lnTo>
                  <a:pt x="2854799" y="0"/>
                </a:lnTo>
                <a:lnTo>
                  <a:pt x="2854799" y="4047430"/>
                </a:lnTo>
                <a:lnTo>
                  <a:pt x="0" y="4047430"/>
                </a:lnTo>
                <a:lnTo>
                  <a:pt x="0" y="0"/>
                </a:lnTo>
                <a:close/>
              </a:path>
            </a:pathLst>
          </a:custGeom>
          <a:blipFill>
            <a:blip r:embed="rId10"/>
            <a:stretch>
              <a:fillRect l="-33" r="-33"/>
            </a:stretch>
          </a:blipFill>
        </p:spPr>
      </p:sp>
      <p:sp>
        <p:nvSpPr>
          <p:cNvPr id="13" name="Freeform 13"/>
          <p:cNvSpPr/>
          <p:nvPr/>
        </p:nvSpPr>
        <p:spPr>
          <a:xfrm>
            <a:off x="8732466" y="373908"/>
            <a:ext cx="2765623" cy="4047429"/>
          </a:xfrm>
          <a:custGeom>
            <a:avLst/>
            <a:gdLst/>
            <a:ahLst/>
            <a:cxnLst/>
            <a:rect l="l" t="t" r="r" b="b"/>
            <a:pathLst>
              <a:path w="2765623" h="4047429">
                <a:moveTo>
                  <a:pt x="0" y="0"/>
                </a:moveTo>
                <a:lnTo>
                  <a:pt x="2765623" y="0"/>
                </a:lnTo>
                <a:lnTo>
                  <a:pt x="2765623" y="4047429"/>
                </a:lnTo>
                <a:lnTo>
                  <a:pt x="0" y="4047429"/>
                </a:lnTo>
                <a:lnTo>
                  <a:pt x="0" y="0"/>
                </a:lnTo>
                <a:close/>
              </a:path>
            </a:pathLst>
          </a:custGeom>
          <a:blipFill>
            <a:blip r:embed="rId11"/>
            <a:stretch>
              <a:fillRect t="-613" b="-485"/>
            </a:stretch>
          </a:blipFill>
        </p:spPr>
      </p:sp>
      <p:sp>
        <p:nvSpPr>
          <p:cNvPr id="14" name="TextBox 14"/>
          <p:cNvSpPr txBox="1"/>
          <p:nvPr/>
        </p:nvSpPr>
        <p:spPr>
          <a:xfrm>
            <a:off x="-5748" y="224915"/>
            <a:ext cx="8654728" cy="737616"/>
          </a:xfrm>
          <a:prstGeom prst="rect">
            <a:avLst/>
          </a:prstGeom>
        </p:spPr>
        <p:txBody>
          <a:bodyPr lIns="0" tIns="0" rIns="0" bIns="0" rtlCol="0" anchor="t">
            <a:spAutoFit/>
          </a:bodyPr>
          <a:lstStyle/>
          <a:p>
            <a:pPr marL="0" lvl="0" indent="0" algn="ctr">
              <a:lnSpc>
                <a:spcPts val="6072"/>
              </a:lnSpc>
              <a:spcBef>
                <a:spcPct val="0"/>
              </a:spcBef>
            </a:pPr>
            <a:r>
              <a:rPr lang="en-US" sz="4400" spc="220">
                <a:solidFill>
                  <a:srgbClr val="E8223B"/>
                </a:solidFill>
                <a:latin typeface="Canva Sans Bold"/>
              </a:rPr>
              <a:t>Сертификаты Продукции</a:t>
            </a:r>
          </a:p>
        </p:txBody>
      </p:sp>
      <p:sp>
        <p:nvSpPr>
          <p:cNvPr id="15" name="TextBox 15"/>
          <p:cNvSpPr txBox="1"/>
          <p:nvPr/>
        </p:nvSpPr>
        <p:spPr>
          <a:xfrm>
            <a:off x="8490882" y="9515454"/>
            <a:ext cx="2807832" cy="476250"/>
          </a:xfrm>
          <a:prstGeom prst="rect">
            <a:avLst/>
          </a:prstGeom>
        </p:spPr>
        <p:txBody>
          <a:bodyPr lIns="0" tIns="0" rIns="0" bIns="0" rtlCol="0" anchor="t">
            <a:spAutoFit/>
          </a:bodyPr>
          <a:lstStyle/>
          <a:p>
            <a:pPr marL="0" lvl="0" indent="0" algn="ctr">
              <a:lnSpc>
                <a:spcPts val="3600"/>
              </a:lnSpc>
              <a:spcBef>
                <a:spcPct val="0"/>
              </a:spcBef>
            </a:pPr>
            <a:r>
              <a:rPr lang="en-US" sz="3000">
                <a:solidFill>
                  <a:srgbClr val="2A2E3A"/>
                </a:solidFill>
                <a:latin typeface="Helios Bold"/>
              </a:rPr>
              <a:t>CE Модуль B</a:t>
            </a:r>
          </a:p>
        </p:txBody>
      </p:sp>
      <p:sp>
        <p:nvSpPr>
          <p:cNvPr id="16" name="TextBox 16"/>
          <p:cNvSpPr txBox="1"/>
          <p:nvPr/>
        </p:nvSpPr>
        <p:spPr>
          <a:xfrm>
            <a:off x="11698368" y="9562199"/>
            <a:ext cx="2807832" cy="476250"/>
          </a:xfrm>
          <a:prstGeom prst="rect">
            <a:avLst/>
          </a:prstGeom>
        </p:spPr>
        <p:txBody>
          <a:bodyPr lIns="0" tIns="0" rIns="0" bIns="0" rtlCol="0" anchor="t">
            <a:spAutoFit/>
          </a:bodyPr>
          <a:lstStyle/>
          <a:p>
            <a:pPr marL="0" lvl="0" indent="0" algn="ctr">
              <a:lnSpc>
                <a:spcPts val="3600"/>
              </a:lnSpc>
              <a:spcBef>
                <a:spcPct val="0"/>
              </a:spcBef>
            </a:pPr>
            <a:r>
              <a:rPr lang="en-US" sz="3000">
                <a:solidFill>
                  <a:srgbClr val="2A2E3A"/>
                </a:solidFill>
                <a:latin typeface="Helios Bold"/>
              </a:rPr>
              <a:t>CE Модуль D</a:t>
            </a:r>
          </a:p>
        </p:txBody>
      </p:sp>
      <p:sp>
        <p:nvSpPr>
          <p:cNvPr id="17" name="TextBox 17"/>
          <p:cNvSpPr txBox="1"/>
          <p:nvPr/>
        </p:nvSpPr>
        <p:spPr>
          <a:xfrm>
            <a:off x="8690257" y="4564179"/>
            <a:ext cx="2807832" cy="476250"/>
          </a:xfrm>
          <a:prstGeom prst="rect">
            <a:avLst/>
          </a:prstGeom>
        </p:spPr>
        <p:txBody>
          <a:bodyPr lIns="0" tIns="0" rIns="0" bIns="0" rtlCol="0" anchor="t">
            <a:spAutoFit/>
          </a:bodyPr>
          <a:lstStyle/>
          <a:p>
            <a:pPr marL="0" lvl="0" indent="0" algn="ctr">
              <a:lnSpc>
                <a:spcPts val="3600"/>
              </a:lnSpc>
              <a:spcBef>
                <a:spcPct val="0"/>
              </a:spcBef>
            </a:pPr>
            <a:r>
              <a:rPr lang="en-US" sz="3000">
                <a:solidFill>
                  <a:srgbClr val="2A2E3A"/>
                </a:solidFill>
                <a:latin typeface="Helios Bold"/>
              </a:rPr>
              <a:t>EAC</a:t>
            </a:r>
          </a:p>
        </p:txBody>
      </p:sp>
      <p:sp>
        <p:nvSpPr>
          <p:cNvPr id="18" name="TextBox 18"/>
          <p:cNvSpPr txBox="1"/>
          <p:nvPr/>
        </p:nvSpPr>
        <p:spPr>
          <a:xfrm>
            <a:off x="167320" y="8857277"/>
            <a:ext cx="8171162" cy="1735455"/>
          </a:xfrm>
          <a:prstGeom prst="rect">
            <a:avLst/>
          </a:prstGeom>
        </p:spPr>
        <p:txBody>
          <a:bodyPr lIns="0" tIns="0" rIns="0" bIns="0" rtlCol="0" anchor="t">
            <a:spAutoFit/>
          </a:bodyPr>
          <a:lstStyle/>
          <a:p>
            <a:pPr>
              <a:lnSpc>
                <a:spcPts val="4620"/>
              </a:lnSpc>
            </a:pPr>
            <a:r>
              <a:rPr lang="en-US" sz="3300" dirty="0" err="1">
                <a:solidFill>
                  <a:srgbClr val="E4E4E4"/>
                </a:solidFill>
                <a:latin typeface="Helios"/>
              </a:rPr>
              <a:t>Hexel</a:t>
            </a:r>
            <a:r>
              <a:rPr lang="en-US" sz="3300" dirty="0">
                <a:solidFill>
                  <a:srgbClr val="E4E4E4"/>
                </a:solidFill>
                <a:latin typeface="Helios"/>
              </a:rPr>
              <a:t> Rina </a:t>
            </a:r>
            <a:r>
              <a:rPr lang="en-US" sz="3200" dirty="0">
                <a:solidFill>
                  <a:srgbClr val="E4E4E4"/>
                </a:solidFill>
                <a:latin typeface="Helios"/>
              </a:rPr>
              <a:t>24-28-32</a:t>
            </a:r>
            <a:r>
              <a:rPr lang="en-US" sz="3300" dirty="0">
                <a:solidFill>
                  <a:srgbClr val="E4E4E4"/>
                </a:solidFill>
                <a:latin typeface="Helios"/>
              </a:rPr>
              <a:t> </a:t>
            </a:r>
            <a:r>
              <a:rPr lang="en-US" sz="3300" dirty="0" err="1">
                <a:solidFill>
                  <a:srgbClr val="E4E4E4"/>
                </a:solidFill>
                <a:latin typeface="Helios"/>
              </a:rPr>
              <a:t>кВт</a:t>
            </a:r>
            <a:r>
              <a:rPr lang="en-US" sz="3300" dirty="0">
                <a:solidFill>
                  <a:srgbClr val="E4E4E4"/>
                </a:solidFill>
                <a:latin typeface="Helios"/>
              </a:rPr>
              <a:t> </a:t>
            </a:r>
          </a:p>
          <a:p>
            <a:pPr>
              <a:lnSpc>
                <a:spcPts val="4620"/>
              </a:lnSpc>
            </a:pPr>
            <a:r>
              <a:rPr lang="en-US" sz="3300" dirty="0" err="1">
                <a:solidFill>
                  <a:srgbClr val="E4E4E4"/>
                </a:solidFill>
                <a:latin typeface="Helios"/>
              </a:rPr>
              <a:t>Неконденсационные</a:t>
            </a:r>
            <a:r>
              <a:rPr lang="en-US" sz="3300" dirty="0">
                <a:solidFill>
                  <a:srgbClr val="E4E4E4"/>
                </a:solidFill>
                <a:latin typeface="Helios"/>
              </a:rPr>
              <a:t> </a:t>
            </a:r>
            <a:r>
              <a:rPr lang="en-US" sz="3300" dirty="0" err="1">
                <a:solidFill>
                  <a:srgbClr val="E4E4E4"/>
                </a:solidFill>
                <a:latin typeface="Helios"/>
              </a:rPr>
              <a:t>Настенный</a:t>
            </a:r>
            <a:r>
              <a:rPr lang="en-US" sz="3300" dirty="0">
                <a:solidFill>
                  <a:srgbClr val="E4E4E4"/>
                </a:solidFill>
                <a:latin typeface="Helios"/>
              </a:rPr>
              <a:t> </a:t>
            </a:r>
            <a:r>
              <a:rPr lang="en-US" sz="3300" dirty="0" err="1">
                <a:solidFill>
                  <a:srgbClr val="E4E4E4"/>
                </a:solidFill>
                <a:latin typeface="Helios"/>
              </a:rPr>
              <a:t>Котлы</a:t>
            </a:r>
            <a:endParaRPr lang="en-US" sz="3300" dirty="0">
              <a:solidFill>
                <a:srgbClr val="E4E4E4"/>
              </a:solidFill>
              <a:latin typeface="Helios"/>
            </a:endParaRPr>
          </a:p>
          <a:p>
            <a:pPr algn="l">
              <a:lnSpc>
                <a:spcPts val="4620"/>
              </a:lnSpc>
            </a:pPr>
            <a:endParaRPr lang="en-US" sz="3300" dirty="0">
              <a:solidFill>
                <a:srgbClr val="E4E4E4"/>
              </a:solidFill>
              <a:latin typeface="Helio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2512323"/>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TextBox 4"/>
          <p:cNvSpPr txBox="1"/>
          <p:nvPr/>
        </p:nvSpPr>
        <p:spPr>
          <a:xfrm>
            <a:off x="2549642" y="2977341"/>
            <a:ext cx="2823864"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5" name="Freeform 5"/>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123667" y="1898"/>
            <a:ext cx="13659113"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Конденсационного Котла</a:t>
            </a:r>
          </a:p>
        </p:txBody>
      </p:sp>
      <p:sp>
        <p:nvSpPr>
          <p:cNvPr id="7" name="Freeform 7"/>
          <p:cNvSpPr/>
          <p:nvPr/>
        </p:nvSpPr>
        <p:spPr>
          <a:xfrm>
            <a:off x="3579478"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3671111"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grpSp>
        <p:nvGrpSpPr>
          <p:cNvPr id="9" name="Group 9"/>
          <p:cNvGrpSpPr/>
          <p:nvPr/>
        </p:nvGrpSpPr>
        <p:grpSpPr>
          <a:xfrm>
            <a:off x="3872551" y="2387711"/>
            <a:ext cx="250541" cy="25054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1" name="TextBox 1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2" name="Freeform 12"/>
          <p:cNvSpPr/>
          <p:nvPr/>
        </p:nvSpPr>
        <p:spPr>
          <a:xfrm>
            <a:off x="6825598"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TextBox 13"/>
          <p:cNvSpPr txBox="1"/>
          <p:nvPr/>
        </p:nvSpPr>
        <p:spPr>
          <a:xfrm>
            <a:off x="6917231"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grpSp>
        <p:nvGrpSpPr>
          <p:cNvPr id="14" name="Group 14"/>
          <p:cNvGrpSpPr/>
          <p:nvPr/>
        </p:nvGrpSpPr>
        <p:grpSpPr>
          <a:xfrm>
            <a:off x="7118671" y="2387711"/>
            <a:ext cx="250541" cy="250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7" name="Freeform 17"/>
          <p:cNvSpPr/>
          <p:nvPr/>
        </p:nvSpPr>
        <p:spPr>
          <a:xfrm>
            <a:off x="10072267"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10163900"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grpSp>
        <p:nvGrpSpPr>
          <p:cNvPr id="19" name="Group 19"/>
          <p:cNvGrpSpPr/>
          <p:nvPr/>
        </p:nvGrpSpPr>
        <p:grpSpPr>
          <a:xfrm>
            <a:off x="10365340" y="2387711"/>
            <a:ext cx="250541" cy="25054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1" name="TextBox 2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2" name="TextBox 22"/>
          <p:cNvSpPr txBox="1"/>
          <p:nvPr/>
        </p:nvSpPr>
        <p:spPr>
          <a:xfrm>
            <a:off x="12418096" y="2977341"/>
            <a:ext cx="3530946"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ОСНОВНОГО ТЕПЛООБМЕННИКА И ГОРЕЛКИ</a:t>
            </a:r>
          </a:p>
        </p:txBody>
      </p:sp>
      <p:sp>
        <p:nvSpPr>
          <p:cNvPr id="23" name="Freeform 23"/>
          <p:cNvSpPr/>
          <p:nvPr/>
        </p:nvSpPr>
        <p:spPr>
          <a:xfrm>
            <a:off x="13639955"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TextBox 24"/>
          <p:cNvSpPr txBox="1"/>
          <p:nvPr/>
        </p:nvSpPr>
        <p:spPr>
          <a:xfrm>
            <a:off x="13731588"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5" name="Group 25"/>
          <p:cNvGrpSpPr/>
          <p:nvPr/>
        </p:nvGrpSpPr>
        <p:grpSpPr>
          <a:xfrm>
            <a:off x="13933028" y="2387711"/>
            <a:ext cx="250541" cy="25054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7" name="TextBox 2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8" name="AutoShape 28"/>
          <p:cNvSpPr/>
          <p:nvPr/>
        </p:nvSpPr>
        <p:spPr>
          <a:xfrm>
            <a:off x="15782780" y="2513639"/>
            <a:ext cx="0" cy="2858826"/>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9" name="AutoShape 29"/>
          <p:cNvSpPr/>
          <p:nvPr/>
        </p:nvSpPr>
        <p:spPr>
          <a:xfrm>
            <a:off x="2549642" y="5372466"/>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30" name="TextBox 30"/>
          <p:cNvSpPr txBox="1"/>
          <p:nvPr/>
        </p:nvSpPr>
        <p:spPr>
          <a:xfrm>
            <a:off x="2622137" y="5813713"/>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НАСОСА  (ЕСЛИ АСИНХРОННЫЙ)</a:t>
            </a:r>
          </a:p>
        </p:txBody>
      </p:sp>
      <p:sp>
        <p:nvSpPr>
          <p:cNvPr id="31" name="Freeform 31"/>
          <p:cNvSpPr/>
          <p:nvPr/>
        </p:nvSpPr>
        <p:spPr>
          <a:xfrm>
            <a:off x="357947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2" name="TextBox 32"/>
          <p:cNvSpPr txBox="1"/>
          <p:nvPr/>
        </p:nvSpPr>
        <p:spPr>
          <a:xfrm>
            <a:off x="3671111"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33" name="Group 33"/>
          <p:cNvGrpSpPr/>
          <p:nvPr/>
        </p:nvGrpSpPr>
        <p:grpSpPr>
          <a:xfrm>
            <a:off x="3872551" y="5224082"/>
            <a:ext cx="250541" cy="250541"/>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5" name="TextBox 3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6" name="TextBox 36"/>
          <p:cNvSpPr txBox="1"/>
          <p:nvPr/>
        </p:nvSpPr>
        <p:spPr>
          <a:xfrm>
            <a:off x="5868257" y="5813713"/>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ЧИСТКА СИФОНА ДЛЯ КОНДЕНСАТА </a:t>
            </a:r>
          </a:p>
        </p:txBody>
      </p:sp>
      <p:sp>
        <p:nvSpPr>
          <p:cNvPr id="37" name="Freeform 37"/>
          <p:cNvSpPr/>
          <p:nvPr/>
        </p:nvSpPr>
        <p:spPr>
          <a:xfrm>
            <a:off x="682559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8" name="TextBox 38"/>
          <p:cNvSpPr txBox="1"/>
          <p:nvPr/>
        </p:nvSpPr>
        <p:spPr>
          <a:xfrm>
            <a:off x="6917231"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9" name="Group 39"/>
          <p:cNvGrpSpPr/>
          <p:nvPr/>
        </p:nvGrpSpPr>
        <p:grpSpPr>
          <a:xfrm>
            <a:off x="7118671" y="5224082"/>
            <a:ext cx="250541" cy="250541"/>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1" name="TextBox 4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2" name="TextBox 42"/>
          <p:cNvSpPr txBox="1"/>
          <p:nvPr/>
        </p:nvSpPr>
        <p:spPr>
          <a:xfrm>
            <a:off x="9114926" y="5813713"/>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ОТВОД КОНДЕНСАТА</a:t>
            </a:r>
          </a:p>
        </p:txBody>
      </p:sp>
      <p:sp>
        <p:nvSpPr>
          <p:cNvPr id="43" name="Freeform 43"/>
          <p:cNvSpPr/>
          <p:nvPr/>
        </p:nvSpPr>
        <p:spPr>
          <a:xfrm>
            <a:off x="10072267"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4" name="TextBox 44"/>
          <p:cNvSpPr txBox="1"/>
          <p:nvPr/>
        </p:nvSpPr>
        <p:spPr>
          <a:xfrm>
            <a:off x="10163900"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45" name="Group 45"/>
          <p:cNvGrpSpPr/>
          <p:nvPr/>
        </p:nvGrpSpPr>
        <p:grpSpPr>
          <a:xfrm>
            <a:off x="10365340" y="5224082"/>
            <a:ext cx="250541" cy="250541"/>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7" name="TextBox 4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8" name="TextBox 48"/>
          <p:cNvSpPr txBox="1"/>
          <p:nvPr/>
        </p:nvSpPr>
        <p:spPr>
          <a:xfrm>
            <a:off x="12573873" y="5813713"/>
            <a:ext cx="3571898"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49" name="Freeform 49"/>
          <p:cNvSpPr/>
          <p:nvPr/>
        </p:nvSpPr>
        <p:spPr>
          <a:xfrm>
            <a:off x="13639955"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0" name="TextBox 50"/>
          <p:cNvSpPr txBox="1"/>
          <p:nvPr/>
        </p:nvSpPr>
        <p:spPr>
          <a:xfrm>
            <a:off x="13731588"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51" name="Group 51"/>
          <p:cNvGrpSpPr/>
          <p:nvPr/>
        </p:nvGrpSpPr>
        <p:grpSpPr>
          <a:xfrm>
            <a:off x="13933028" y="5224082"/>
            <a:ext cx="250541" cy="250541"/>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3" name="TextBox 5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4" name="AutoShape 54"/>
          <p:cNvSpPr/>
          <p:nvPr/>
        </p:nvSpPr>
        <p:spPr>
          <a:xfrm flipH="1">
            <a:off x="2622137" y="5372466"/>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5" name="AutoShape 55"/>
          <p:cNvSpPr/>
          <p:nvPr/>
        </p:nvSpPr>
        <p:spPr>
          <a:xfrm flipH="1">
            <a:off x="2622137" y="8371549"/>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6" name="TextBox 56"/>
          <p:cNvSpPr txBox="1"/>
          <p:nvPr/>
        </p:nvSpPr>
        <p:spPr>
          <a:xfrm>
            <a:off x="2350980" y="8821534"/>
            <a:ext cx="3022526"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p:txBody>
      </p:sp>
      <p:sp>
        <p:nvSpPr>
          <p:cNvPr id="57" name="Freeform 57"/>
          <p:cNvSpPr/>
          <p:nvPr/>
        </p:nvSpPr>
        <p:spPr>
          <a:xfrm>
            <a:off x="3579478" y="6872893"/>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8" name="TextBox 58"/>
          <p:cNvSpPr txBox="1"/>
          <p:nvPr/>
        </p:nvSpPr>
        <p:spPr>
          <a:xfrm>
            <a:off x="3671111" y="712047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59" name="Group 59"/>
          <p:cNvGrpSpPr/>
          <p:nvPr/>
        </p:nvGrpSpPr>
        <p:grpSpPr>
          <a:xfrm>
            <a:off x="3872551" y="8231903"/>
            <a:ext cx="250541" cy="250541"/>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1" name="TextBox 6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2" name="TextBox 62"/>
          <p:cNvSpPr txBox="1"/>
          <p:nvPr/>
        </p:nvSpPr>
        <p:spPr>
          <a:xfrm>
            <a:off x="5868257" y="8821534"/>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 </a:t>
            </a:r>
          </a:p>
        </p:txBody>
      </p:sp>
      <p:sp>
        <p:nvSpPr>
          <p:cNvPr id="63" name="Freeform 63"/>
          <p:cNvSpPr/>
          <p:nvPr/>
        </p:nvSpPr>
        <p:spPr>
          <a:xfrm>
            <a:off x="6825598" y="6872893"/>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4" name="TextBox 64"/>
          <p:cNvSpPr txBox="1"/>
          <p:nvPr/>
        </p:nvSpPr>
        <p:spPr>
          <a:xfrm>
            <a:off x="6917231" y="712047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65" name="Group 65"/>
          <p:cNvGrpSpPr/>
          <p:nvPr/>
        </p:nvGrpSpPr>
        <p:grpSpPr>
          <a:xfrm>
            <a:off x="7118671" y="8231903"/>
            <a:ext cx="250541" cy="250541"/>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7" name="TextBox 6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8" name="TextBox 68"/>
          <p:cNvSpPr txBox="1"/>
          <p:nvPr/>
        </p:nvSpPr>
        <p:spPr>
          <a:xfrm>
            <a:off x="9114926" y="8821534"/>
            <a:ext cx="3265667"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69" name="Freeform 69"/>
          <p:cNvSpPr/>
          <p:nvPr/>
        </p:nvSpPr>
        <p:spPr>
          <a:xfrm>
            <a:off x="10072267" y="6872893"/>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0" name="TextBox 70"/>
          <p:cNvSpPr txBox="1"/>
          <p:nvPr/>
        </p:nvSpPr>
        <p:spPr>
          <a:xfrm>
            <a:off x="10163900" y="712047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71" name="Group 71"/>
          <p:cNvGrpSpPr/>
          <p:nvPr/>
        </p:nvGrpSpPr>
        <p:grpSpPr>
          <a:xfrm>
            <a:off x="10365340" y="8231903"/>
            <a:ext cx="250541" cy="250541"/>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73" name="TextBox 7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74" name="TextBox 74"/>
          <p:cNvSpPr txBox="1"/>
          <p:nvPr/>
        </p:nvSpPr>
        <p:spPr>
          <a:xfrm>
            <a:off x="12573873" y="8821534"/>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
        <p:nvSpPr>
          <p:cNvPr id="75" name="Freeform 75"/>
          <p:cNvSpPr/>
          <p:nvPr/>
        </p:nvSpPr>
        <p:spPr>
          <a:xfrm>
            <a:off x="13639955" y="6872893"/>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6" name="TextBox 76"/>
          <p:cNvSpPr txBox="1"/>
          <p:nvPr/>
        </p:nvSpPr>
        <p:spPr>
          <a:xfrm>
            <a:off x="13731588" y="712047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77" name="Group 77"/>
          <p:cNvGrpSpPr/>
          <p:nvPr/>
        </p:nvGrpSpPr>
        <p:grpSpPr>
          <a:xfrm>
            <a:off x="13933028" y="8231903"/>
            <a:ext cx="250541" cy="250541"/>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79" name="TextBox 7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80" name="TextBox 80"/>
          <p:cNvSpPr txBox="1"/>
          <p:nvPr/>
        </p:nvSpPr>
        <p:spPr>
          <a:xfrm>
            <a:off x="5868257" y="2977341"/>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81" name="TextBox 81"/>
          <p:cNvSpPr txBox="1"/>
          <p:nvPr/>
        </p:nvSpPr>
        <p:spPr>
          <a:xfrm>
            <a:off x="8921647" y="2929646"/>
            <a:ext cx="3458947"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2512323"/>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3396646" y="455424"/>
            <a:ext cx="1182457" cy="1796550"/>
          </a:xfrm>
          <a:custGeom>
            <a:avLst/>
            <a:gdLst/>
            <a:ahLst/>
            <a:cxnLst/>
            <a:rect l="l" t="t" r="r" b="b"/>
            <a:pathLst>
              <a:path w="1182457" h="1796550">
                <a:moveTo>
                  <a:pt x="0" y="0"/>
                </a:moveTo>
                <a:lnTo>
                  <a:pt x="1182457" y="0"/>
                </a:lnTo>
                <a:lnTo>
                  <a:pt x="1182457" y="1796550"/>
                </a:lnTo>
                <a:lnTo>
                  <a:pt x="0" y="17965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3527428" y="814146"/>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1</a:t>
            </a:r>
          </a:p>
        </p:txBody>
      </p:sp>
      <p:grpSp>
        <p:nvGrpSpPr>
          <p:cNvPr id="7" name="Group 7"/>
          <p:cNvGrpSpPr/>
          <p:nvPr/>
        </p:nvGrpSpPr>
        <p:grpSpPr>
          <a:xfrm>
            <a:off x="3814932" y="2395060"/>
            <a:ext cx="357582" cy="35758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sp>
        <p:nvSpPr>
          <p:cNvPr id="10" name="TextBox 10"/>
          <p:cNvSpPr txBox="1"/>
          <p:nvPr/>
        </p:nvSpPr>
        <p:spPr>
          <a:xfrm>
            <a:off x="5868257" y="2977341"/>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11" name="Freeform 11"/>
          <p:cNvSpPr/>
          <p:nvPr/>
        </p:nvSpPr>
        <p:spPr>
          <a:xfrm>
            <a:off x="6825598"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TextBox 12"/>
          <p:cNvSpPr txBox="1"/>
          <p:nvPr/>
        </p:nvSpPr>
        <p:spPr>
          <a:xfrm>
            <a:off x="6917231"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grpSp>
        <p:nvGrpSpPr>
          <p:cNvPr id="13" name="Group 13"/>
          <p:cNvGrpSpPr/>
          <p:nvPr/>
        </p:nvGrpSpPr>
        <p:grpSpPr>
          <a:xfrm>
            <a:off x="7118671" y="2387711"/>
            <a:ext cx="250541" cy="25054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6" name="TextBox 16"/>
          <p:cNvSpPr txBox="1"/>
          <p:nvPr/>
        </p:nvSpPr>
        <p:spPr>
          <a:xfrm>
            <a:off x="9114926" y="2977341"/>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17" name="Freeform 17"/>
          <p:cNvSpPr/>
          <p:nvPr/>
        </p:nvSpPr>
        <p:spPr>
          <a:xfrm>
            <a:off x="10072267"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8"/>
          <p:cNvSpPr txBox="1"/>
          <p:nvPr/>
        </p:nvSpPr>
        <p:spPr>
          <a:xfrm>
            <a:off x="10163900"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grpSp>
        <p:nvGrpSpPr>
          <p:cNvPr id="19" name="Group 19"/>
          <p:cNvGrpSpPr/>
          <p:nvPr/>
        </p:nvGrpSpPr>
        <p:grpSpPr>
          <a:xfrm>
            <a:off x="10365340" y="2387711"/>
            <a:ext cx="250541" cy="25054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1" name="TextBox 2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2" name="Freeform 22"/>
          <p:cNvSpPr/>
          <p:nvPr/>
        </p:nvSpPr>
        <p:spPr>
          <a:xfrm>
            <a:off x="13639955"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TextBox 23"/>
          <p:cNvSpPr txBox="1"/>
          <p:nvPr/>
        </p:nvSpPr>
        <p:spPr>
          <a:xfrm>
            <a:off x="13731588"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4" name="Group 24"/>
          <p:cNvGrpSpPr/>
          <p:nvPr/>
        </p:nvGrpSpPr>
        <p:grpSpPr>
          <a:xfrm>
            <a:off x="13933028" y="2387711"/>
            <a:ext cx="250541" cy="25054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6" name="TextBox 2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7" name="AutoShape 27"/>
          <p:cNvSpPr/>
          <p:nvPr/>
        </p:nvSpPr>
        <p:spPr>
          <a:xfrm flipH="1">
            <a:off x="15782780" y="2513639"/>
            <a:ext cx="0" cy="3739363"/>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8" name="AutoShape 28"/>
          <p:cNvSpPr/>
          <p:nvPr/>
        </p:nvSpPr>
        <p:spPr>
          <a:xfrm>
            <a:off x="2549642" y="6253002"/>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9" name="TextBox 29"/>
          <p:cNvSpPr txBox="1"/>
          <p:nvPr/>
        </p:nvSpPr>
        <p:spPr>
          <a:xfrm>
            <a:off x="2622137" y="6694249"/>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НАСОСА (если асинхронный)</a:t>
            </a:r>
          </a:p>
        </p:txBody>
      </p:sp>
      <p:sp>
        <p:nvSpPr>
          <p:cNvPr id="30" name="Freeform 30"/>
          <p:cNvSpPr/>
          <p:nvPr/>
        </p:nvSpPr>
        <p:spPr>
          <a:xfrm>
            <a:off x="357947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1" name="TextBox 31"/>
          <p:cNvSpPr txBox="1"/>
          <p:nvPr/>
        </p:nvSpPr>
        <p:spPr>
          <a:xfrm>
            <a:off x="367111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32" name="Group 32"/>
          <p:cNvGrpSpPr/>
          <p:nvPr/>
        </p:nvGrpSpPr>
        <p:grpSpPr>
          <a:xfrm>
            <a:off x="3872551" y="6104618"/>
            <a:ext cx="250541" cy="25054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4" name="TextBox 3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5" name="TextBox 35"/>
          <p:cNvSpPr txBox="1"/>
          <p:nvPr/>
        </p:nvSpPr>
        <p:spPr>
          <a:xfrm>
            <a:off x="5868257" y="6694249"/>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ЧИСТКА СИФОНА ДЛЯ КОНДЕНСАТА </a:t>
            </a:r>
          </a:p>
        </p:txBody>
      </p:sp>
      <p:sp>
        <p:nvSpPr>
          <p:cNvPr id="36" name="Freeform 36"/>
          <p:cNvSpPr/>
          <p:nvPr/>
        </p:nvSpPr>
        <p:spPr>
          <a:xfrm>
            <a:off x="682559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7" name="TextBox 37"/>
          <p:cNvSpPr txBox="1"/>
          <p:nvPr/>
        </p:nvSpPr>
        <p:spPr>
          <a:xfrm>
            <a:off x="691723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8" name="Group 38"/>
          <p:cNvGrpSpPr/>
          <p:nvPr/>
        </p:nvGrpSpPr>
        <p:grpSpPr>
          <a:xfrm>
            <a:off x="7118671" y="6104618"/>
            <a:ext cx="250541" cy="250541"/>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0" name="TextBox 4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1" name="TextBox 41"/>
          <p:cNvSpPr txBox="1"/>
          <p:nvPr/>
        </p:nvSpPr>
        <p:spPr>
          <a:xfrm>
            <a:off x="9114926" y="6694249"/>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ОТВОД КОНДЕНСАТА</a:t>
            </a:r>
          </a:p>
        </p:txBody>
      </p:sp>
      <p:sp>
        <p:nvSpPr>
          <p:cNvPr id="42" name="Freeform 42"/>
          <p:cNvSpPr/>
          <p:nvPr/>
        </p:nvSpPr>
        <p:spPr>
          <a:xfrm>
            <a:off x="10072267"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3" name="TextBox 43"/>
          <p:cNvSpPr txBox="1"/>
          <p:nvPr/>
        </p:nvSpPr>
        <p:spPr>
          <a:xfrm>
            <a:off x="10163900"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44" name="Group 44"/>
          <p:cNvGrpSpPr/>
          <p:nvPr/>
        </p:nvGrpSpPr>
        <p:grpSpPr>
          <a:xfrm>
            <a:off x="10365340" y="6104618"/>
            <a:ext cx="250541" cy="250541"/>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6" name="TextBox 4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7" name="TextBox 47"/>
          <p:cNvSpPr txBox="1"/>
          <p:nvPr/>
        </p:nvSpPr>
        <p:spPr>
          <a:xfrm>
            <a:off x="12573873" y="6694249"/>
            <a:ext cx="33751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48" name="Freeform 48"/>
          <p:cNvSpPr/>
          <p:nvPr/>
        </p:nvSpPr>
        <p:spPr>
          <a:xfrm>
            <a:off x="13639955"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9" name="TextBox 49"/>
          <p:cNvSpPr txBox="1"/>
          <p:nvPr/>
        </p:nvSpPr>
        <p:spPr>
          <a:xfrm>
            <a:off x="13731588"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50" name="Group 50"/>
          <p:cNvGrpSpPr/>
          <p:nvPr/>
        </p:nvGrpSpPr>
        <p:grpSpPr>
          <a:xfrm>
            <a:off x="13933028" y="6104618"/>
            <a:ext cx="250541" cy="250541"/>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2" name="TextBox 5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3" name="AutoShape 53"/>
          <p:cNvSpPr/>
          <p:nvPr/>
        </p:nvSpPr>
        <p:spPr>
          <a:xfrm flipH="1">
            <a:off x="2622137" y="6253002"/>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4" name="AutoShape 54"/>
          <p:cNvSpPr/>
          <p:nvPr/>
        </p:nvSpPr>
        <p:spPr>
          <a:xfrm flipH="1">
            <a:off x="2622137" y="9252086"/>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5" name="TextBox 55"/>
          <p:cNvSpPr txBox="1"/>
          <p:nvPr/>
        </p:nvSpPr>
        <p:spPr>
          <a:xfrm>
            <a:off x="2123667" y="9530621"/>
            <a:ext cx="324983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p:txBody>
      </p:sp>
      <p:sp>
        <p:nvSpPr>
          <p:cNvPr id="56" name="Freeform 56"/>
          <p:cNvSpPr/>
          <p:nvPr/>
        </p:nvSpPr>
        <p:spPr>
          <a:xfrm>
            <a:off x="357947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7" name="TextBox 57"/>
          <p:cNvSpPr txBox="1"/>
          <p:nvPr/>
        </p:nvSpPr>
        <p:spPr>
          <a:xfrm>
            <a:off x="367111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58" name="Group 58"/>
          <p:cNvGrpSpPr/>
          <p:nvPr/>
        </p:nvGrpSpPr>
        <p:grpSpPr>
          <a:xfrm>
            <a:off x="3872551" y="9112440"/>
            <a:ext cx="250541" cy="250541"/>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0" name="TextBox 6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1" name="TextBox 61"/>
          <p:cNvSpPr txBox="1"/>
          <p:nvPr/>
        </p:nvSpPr>
        <p:spPr>
          <a:xfrm>
            <a:off x="5868257" y="9553481"/>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62" name="Freeform 62"/>
          <p:cNvSpPr/>
          <p:nvPr/>
        </p:nvSpPr>
        <p:spPr>
          <a:xfrm>
            <a:off x="682559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3" name="TextBox 63"/>
          <p:cNvSpPr txBox="1"/>
          <p:nvPr/>
        </p:nvSpPr>
        <p:spPr>
          <a:xfrm>
            <a:off x="691723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64" name="Group 64"/>
          <p:cNvGrpSpPr/>
          <p:nvPr/>
        </p:nvGrpSpPr>
        <p:grpSpPr>
          <a:xfrm>
            <a:off x="7118671" y="9112440"/>
            <a:ext cx="250541" cy="250541"/>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6" name="TextBox 6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7" name="TextBox 67"/>
          <p:cNvSpPr txBox="1"/>
          <p:nvPr/>
        </p:nvSpPr>
        <p:spPr>
          <a:xfrm>
            <a:off x="8900945" y="9553481"/>
            <a:ext cx="3429873"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a:p>
            <a:pPr algn="ctr">
              <a:lnSpc>
                <a:spcPts val="2760"/>
              </a:lnSpc>
            </a:pPr>
            <a:endParaRPr lang="en-US" sz="2000" b="1" spc="196">
              <a:solidFill>
                <a:srgbClr val="231F20"/>
              </a:solidFill>
              <a:latin typeface="DM Sans Bold"/>
            </a:endParaRPr>
          </a:p>
        </p:txBody>
      </p:sp>
      <p:sp>
        <p:nvSpPr>
          <p:cNvPr id="68" name="Freeform 68"/>
          <p:cNvSpPr/>
          <p:nvPr/>
        </p:nvSpPr>
        <p:spPr>
          <a:xfrm>
            <a:off x="10072267"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9" name="TextBox 69"/>
          <p:cNvSpPr txBox="1"/>
          <p:nvPr/>
        </p:nvSpPr>
        <p:spPr>
          <a:xfrm>
            <a:off x="10163900"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70" name="Group 70"/>
          <p:cNvGrpSpPr/>
          <p:nvPr/>
        </p:nvGrpSpPr>
        <p:grpSpPr>
          <a:xfrm>
            <a:off x="10365340" y="9112440"/>
            <a:ext cx="250541" cy="250541"/>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72" name="TextBox 7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73" name="Freeform 73"/>
          <p:cNvSpPr/>
          <p:nvPr/>
        </p:nvSpPr>
        <p:spPr>
          <a:xfrm>
            <a:off x="13639955"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4" name="TextBox 74"/>
          <p:cNvSpPr txBox="1"/>
          <p:nvPr/>
        </p:nvSpPr>
        <p:spPr>
          <a:xfrm>
            <a:off x="13731588"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75" name="Group 75"/>
          <p:cNvGrpSpPr/>
          <p:nvPr/>
        </p:nvGrpSpPr>
        <p:grpSpPr>
          <a:xfrm>
            <a:off x="13933028" y="9112440"/>
            <a:ext cx="250541" cy="250541"/>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77" name="TextBox 7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grpSp>
        <p:nvGrpSpPr>
          <p:cNvPr id="78" name="Group 78"/>
          <p:cNvGrpSpPr/>
          <p:nvPr/>
        </p:nvGrpSpPr>
        <p:grpSpPr>
          <a:xfrm>
            <a:off x="1708586" y="2831866"/>
            <a:ext cx="5410084" cy="2357817"/>
            <a:chOff x="0" y="-47625"/>
            <a:chExt cx="7213446" cy="3143755"/>
          </a:xfrm>
        </p:grpSpPr>
        <p:sp>
          <p:nvSpPr>
            <p:cNvPr id="79" name="TextBox 79"/>
            <p:cNvSpPr txBox="1"/>
            <p:nvPr/>
          </p:nvSpPr>
          <p:spPr>
            <a:xfrm>
              <a:off x="313877" y="-47625"/>
              <a:ext cx="5438317" cy="1299929"/>
            </a:xfrm>
            <a:prstGeom prst="rect">
              <a:avLst/>
            </a:prstGeom>
          </p:spPr>
          <p:txBody>
            <a:bodyPr lIns="0" tIns="0" rIns="0" bIns="0" rtlCol="0" anchor="t">
              <a:spAutoFit/>
            </a:bodyPr>
            <a:lstStyle/>
            <a:p>
              <a:pPr algn="ctr">
                <a:lnSpc>
                  <a:spcPts val="3939"/>
                </a:lnSpc>
              </a:pPr>
              <a:r>
                <a:rPr lang="en-US" sz="2854" b="1" spc="279">
                  <a:solidFill>
                    <a:srgbClr val="231F20"/>
                  </a:solidFill>
                  <a:latin typeface="DM Sans Bold"/>
                </a:rPr>
                <a:t>ПРОВЕРКА НЕИСПРАВНОСТЕЙ</a:t>
              </a:r>
            </a:p>
          </p:txBody>
        </p:sp>
        <p:sp>
          <p:nvSpPr>
            <p:cNvPr id="80" name="TextBox 80"/>
            <p:cNvSpPr txBox="1"/>
            <p:nvPr/>
          </p:nvSpPr>
          <p:spPr>
            <a:xfrm>
              <a:off x="0" y="1407292"/>
              <a:ext cx="7213446" cy="1688838"/>
            </a:xfrm>
            <a:prstGeom prst="rect">
              <a:avLst/>
            </a:prstGeom>
          </p:spPr>
          <p:txBody>
            <a:bodyPr lIns="0" tIns="0" rIns="0" bIns="0" rtlCol="0" anchor="t">
              <a:spAutoFit/>
            </a:bodyPr>
            <a:lstStyle/>
            <a:p>
              <a:pPr>
                <a:lnSpc>
                  <a:spcPts val="3359"/>
                </a:lnSpc>
              </a:pPr>
              <a:r>
                <a:rPr lang="en-US" sz="2400" b="1">
                  <a:solidFill>
                    <a:srgbClr val="2A2E3A"/>
                  </a:solidFill>
                  <a:latin typeface="Helios"/>
                </a:rPr>
                <a:t>Ошибка наблюдается при подаче запроса на устройство в контурах DHW и CH.</a:t>
              </a:r>
            </a:p>
          </p:txBody>
        </p:sp>
      </p:grpSp>
      <p:sp>
        <p:nvSpPr>
          <p:cNvPr id="81" name="TextBox 81"/>
          <p:cNvSpPr txBox="1"/>
          <p:nvPr/>
        </p:nvSpPr>
        <p:spPr>
          <a:xfrm>
            <a:off x="2123667" y="1898"/>
            <a:ext cx="13659113"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Конденсационного Котла</a:t>
            </a:r>
          </a:p>
        </p:txBody>
      </p:sp>
      <p:sp>
        <p:nvSpPr>
          <p:cNvPr id="82" name="TextBox 82"/>
          <p:cNvSpPr txBox="1"/>
          <p:nvPr/>
        </p:nvSpPr>
        <p:spPr>
          <a:xfrm>
            <a:off x="12418096" y="2977341"/>
            <a:ext cx="3530946"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ОСНОВНОГО ТЕПЛООБМЕННИКА И ГОРЕЛКИ</a:t>
            </a:r>
          </a:p>
        </p:txBody>
      </p:sp>
      <p:sp>
        <p:nvSpPr>
          <p:cNvPr id="83" name="TextBox 83"/>
          <p:cNvSpPr txBox="1"/>
          <p:nvPr/>
        </p:nvSpPr>
        <p:spPr>
          <a:xfrm>
            <a:off x="12573873" y="9553481"/>
            <a:ext cx="2860111"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a:p>
            <a:pPr algn="ctr">
              <a:lnSpc>
                <a:spcPts val="2760"/>
              </a:lnSpc>
            </a:pPr>
            <a:endParaRPr lang="en-US" sz="2000" b="1" spc="196">
              <a:solidFill>
                <a:srgbClr val="231F20"/>
              </a:solidFill>
              <a:latin typeface="DM Sans Bo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2512323"/>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6643315" y="393213"/>
            <a:ext cx="1182457" cy="1796550"/>
          </a:xfrm>
          <a:custGeom>
            <a:avLst/>
            <a:gdLst/>
            <a:ahLst/>
            <a:cxnLst/>
            <a:rect l="l" t="t" r="r" b="b"/>
            <a:pathLst>
              <a:path w="1182457" h="1796550">
                <a:moveTo>
                  <a:pt x="0" y="0"/>
                </a:moveTo>
                <a:lnTo>
                  <a:pt x="1182457" y="0"/>
                </a:lnTo>
                <a:lnTo>
                  <a:pt x="1182457" y="1796550"/>
                </a:lnTo>
                <a:lnTo>
                  <a:pt x="0" y="17965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6774098" y="751936"/>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2</a:t>
            </a:r>
          </a:p>
        </p:txBody>
      </p:sp>
      <p:grpSp>
        <p:nvGrpSpPr>
          <p:cNvPr id="7" name="Group 7"/>
          <p:cNvGrpSpPr/>
          <p:nvPr/>
        </p:nvGrpSpPr>
        <p:grpSpPr>
          <a:xfrm>
            <a:off x="7061601" y="2332849"/>
            <a:ext cx="357582" cy="35758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sp>
        <p:nvSpPr>
          <p:cNvPr id="10" name="Freeform 10"/>
          <p:cNvSpPr/>
          <p:nvPr/>
        </p:nvSpPr>
        <p:spPr>
          <a:xfrm>
            <a:off x="3579478" y="97545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TextBox 11"/>
          <p:cNvSpPr txBox="1"/>
          <p:nvPr/>
        </p:nvSpPr>
        <p:spPr>
          <a:xfrm>
            <a:off x="3671111" y="122303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grpSp>
        <p:nvGrpSpPr>
          <p:cNvPr id="12" name="Group 12"/>
          <p:cNvGrpSpPr/>
          <p:nvPr/>
        </p:nvGrpSpPr>
        <p:grpSpPr>
          <a:xfrm>
            <a:off x="3872551" y="2334465"/>
            <a:ext cx="250541" cy="25054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5" name="Freeform 15"/>
          <p:cNvSpPr/>
          <p:nvPr/>
        </p:nvSpPr>
        <p:spPr>
          <a:xfrm>
            <a:off x="10072267"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TextBox 16"/>
          <p:cNvSpPr txBox="1"/>
          <p:nvPr/>
        </p:nvSpPr>
        <p:spPr>
          <a:xfrm>
            <a:off x="10163900"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grpSp>
        <p:nvGrpSpPr>
          <p:cNvPr id="17" name="Group 17"/>
          <p:cNvGrpSpPr/>
          <p:nvPr/>
        </p:nvGrpSpPr>
        <p:grpSpPr>
          <a:xfrm>
            <a:off x="10365340" y="2387711"/>
            <a:ext cx="250541" cy="250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0" name="Freeform 20"/>
          <p:cNvSpPr/>
          <p:nvPr/>
        </p:nvSpPr>
        <p:spPr>
          <a:xfrm>
            <a:off x="13639955"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TextBox 21"/>
          <p:cNvSpPr txBox="1"/>
          <p:nvPr/>
        </p:nvSpPr>
        <p:spPr>
          <a:xfrm>
            <a:off x="13731588"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2" name="Group 22"/>
          <p:cNvGrpSpPr/>
          <p:nvPr/>
        </p:nvGrpSpPr>
        <p:grpSpPr>
          <a:xfrm>
            <a:off x="13933028" y="2387711"/>
            <a:ext cx="250541" cy="25054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4" name="TextBox 2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5" name="AutoShape 25"/>
          <p:cNvSpPr/>
          <p:nvPr/>
        </p:nvSpPr>
        <p:spPr>
          <a:xfrm flipH="1">
            <a:off x="15782780" y="2513639"/>
            <a:ext cx="0" cy="3739363"/>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6" name="AutoShape 26"/>
          <p:cNvSpPr/>
          <p:nvPr/>
        </p:nvSpPr>
        <p:spPr>
          <a:xfrm>
            <a:off x="2549642" y="6253002"/>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7" name="Freeform 27"/>
          <p:cNvSpPr/>
          <p:nvPr/>
        </p:nvSpPr>
        <p:spPr>
          <a:xfrm>
            <a:off x="357947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8" name="TextBox 28"/>
          <p:cNvSpPr txBox="1"/>
          <p:nvPr/>
        </p:nvSpPr>
        <p:spPr>
          <a:xfrm>
            <a:off x="367111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29" name="Group 29"/>
          <p:cNvGrpSpPr/>
          <p:nvPr/>
        </p:nvGrpSpPr>
        <p:grpSpPr>
          <a:xfrm>
            <a:off x="3872551" y="6104618"/>
            <a:ext cx="250541" cy="25054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1" name="TextBox 3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2" name="Freeform 32"/>
          <p:cNvSpPr/>
          <p:nvPr/>
        </p:nvSpPr>
        <p:spPr>
          <a:xfrm>
            <a:off x="682559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3" name="TextBox 33"/>
          <p:cNvSpPr txBox="1"/>
          <p:nvPr/>
        </p:nvSpPr>
        <p:spPr>
          <a:xfrm>
            <a:off x="691723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4" name="Group 34"/>
          <p:cNvGrpSpPr/>
          <p:nvPr/>
        </p:nvGrpSpPr>
        <p:grpSpPr>
          <a:xfrm>
            <a:off x="7118671" y="6104618"/>
            <a:ext cx="250541" cy="250541"/>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7" name="Freeform 37"/>
          <p:cNvSpPr/>
          <p:nvPr/>
        </p:nvSpPr>
        <p:spPr>
          <a:xfrm>
            <a:off x="10072267"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8" name="TextBox 38"/>
          <p:cNvSpPr txBox="1"/>
          <p:nvPr/>
        </p:nvSpPr>
        <p:spPr>
          <a:xfrm>
            <a:off x="10163900"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39" name="Group 39"/>
          <p:cNvGrpSpPr/>
          <p:nvPr/>
        </p:nvGrpSpPr>
        <p:grpSpPr>
          <a:xfrm>
            <a:off x="10365340" y="6104618"/>
            <a:ext cx="250541" cy="250541"/>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1" name="TextBox 4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2" name="Freeform 42"/>
          <p:cNvSpPr/>
          <p:nvPr/>
        </p:nvSpPr>
        <p:spPr>
          <a:xfrm>
            <a:off x="13639955"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3" name="TextBox 43"/>
          <p:cNvSpPr txBox="1"/>
          <p:nvPr/>
        </p:nvSpPr>
        <p:spPr>
          <a:xfrm>
            <a:off x="13731588"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4" name="Group 44"/>
          <p:cNvGrpSpPr/>
          <p:nvPr/>
        </p:nvGrpSpPr>
        <p:grpSpPr>
          <a:xfrm>
            <a:off x="13933028" y="6104618"/>
            <a:ext cx="250541" cy="250541"/>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6" name="TextBox 4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7" name="AutoShape 47"/>
          <p:cNvSpPr/>
          <p:nvPr/>
        </p:nvSpPr>
        <p:spPr>
          <a:xfrm flipH="1">
            <a:off x="2622137" y="6253002"/>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8" name="AutoShape 48"/>
          <p:cNvSpPr/>
          <p:nvPr/>
        </p:nvSpPr>
        <p:spPr>
          <a:xfrm flipH="1">
            <a:off x="2622137" y="9252086"/>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9" name="Freeform 49"/>
          <p:cNvSpPr/>
          <p:nvPr/>
        </p:nvSpPr>
        <p:spPr>
          <a:xfrm>
            <a:off x="357947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TextBox 50"/>
          <p:cNvSpPr txBox="1"/>
          <p:nvPr/>
        </p:nvSpPr>
        <p:spPr>
          <a:xfrm>
            <a:off x="367111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51" name="Group 51"/>
          <p:cNvGrpSpPr/>
          <p:nvPr/>
        </p:nvGrpSpPr>
        <p:grpSpPr>
          <a:xfrm>
            <a:off x="3872551" y="9112440"/>
            <a:ext cx="250541" cy="250541"/>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3" name="TextBox 5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4" name="Freeform 54"/>
          <p:cNvSpPr/>
          <p:nvPr/>
        </p:nvSpPr>
        <p:spPr>
          <a:xfrm>
            <a:off x="682559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5" name="TextBox 55"/>
          <p:cNvSpPr txBox="1"/>
          <p:nvPr/>
        </p:nvSpPr>
        <p:spPr>
          <a:xfrm>
            <a:off x="691723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6" name="Group 56"/>
          <p:cNvGrpSpPr/>
          <p:nvPr/>
        </p:nvGrpSpPr>
        <p:grpSpPr>
          <a:xfrm>
            <a:off x="7118671" y="9112440"/>
            <a:ext cx="250541" cy="250541"/>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8" name="TextBox 5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9" name="Freeform 59"/>
          <p:cNvSpPr/>
          <p:nvPr/>
        </p:nvSpPr>
        <p:spPr>
          <a:xfrm>
            <a:off x="10072267"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0" name="TextBox 60"/>
          <p:cNvSpPr txBox="1"/>
          <p:nvPr/>
        </p:nvSpPr>
        <p:spPr>
          <a:xfrm>
            <a:off x="10163900"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61" name="Group 61"/>
          <p:cNvGrpSpPr/>
          <p:nvPr/>
        </p:nvGrpSpPr>
        <p:grpSpPr>
          <a:xfrm>
            <a:off x="10365340" y="9112440"/>
            <a:ext cx="250541" cy="250541"/>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3" name="TextBox 6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4" name="Freeform 64"/>
          <p:cNvSpPr/>
          <p:nvPr/>
        </p:nvSpPr>
        <p:spPr>
          <a:xfrm>
            <a:off x="13639955"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5" name="TextBox 65"/>
          <p:cNvSpPr txBox="1"/>
          <p:nvPr/>
        </p:nvSpPr>
        <p:spPr>
          <a:xfrm>
            <a:off x="13731588"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66" name="Group 66"/>
          <p:cNvGrpSpPr/>
          <p:nvPr/>
        </p:nvGrpSpPr>
        <p:grpSpPr>
          <a:xfrm>
            <a:off x="13933028" y="9112440"/>
            <a:ext cx="250541" cy="250541"/>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8" name="TextBox 6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grpSp>
        <p:nvGrpSpPr>
          <p:cNvPr id="69" name="Group 69"/>
          <p:cNvGrpSpPr/>
          <p:nvPr/>
        </p:nvGrpSpPr>
        <p:grpSpPr>
          <a:xfrm>
            <a:off x="5370228" y="2806987"/>
            <a:ext cx="3997968" cy="1868415"/>
            <a:chOff x="0" y="-47625"/>
            <a:chExt cx="5330624" cy="2491220"/>
          </a:xfrm>
        </p:grpSpPr>
        <p:sp>
          <p:nvSpPr>
            <p:cNvPr id="70" name="TextBox 70"/>
            <p:cNvSpPr txBox="1"/>
            <p:nvPr/>
          </p:nvSpPr>
          <p:spPr>
            <a:xfrm>
              <a:off x="231951" y="-47625"/>
              <a:ext cx="4018831" cy="633080"/>
            </a:xfrm>
            <a:prstGeom prst="rect">
              <a:avLst/>
            </a:prstGeom>
          </p:spPr>
          <p:txBody>
            <a:bodyPr lIns="0" tIns="0" rIns="0" bIns="0" rtlCol="0" anchor="t">
              <a:spAutoFit/>
            </a:bodyPr>
            <a:lstStyle/>
            <a:p>
              <a:pPr algn="ctr">
                <a:lnSpc>
                  <a:spcPts val="3939"/>
                </a:lnSpc>
              </a:pPr>
              <a:r>
                <a:rPr lang="en-US" sz="2854" b="1" spc="279">
                  <a:solidFill>
                    <a:srgbClr val="231F20"/>
                  </a:solidFill>
                  <a:latin typeface="DM Sans Bold"/>
                </a:rPr>
                <a:t>СЛИВ ВОДЫ</a:t>
              </a:r>
            </a:p>
          </p:txBody>
        </p:sp>
        <p:sp>
          <p:nvSpPr>
            <p:cNvPr id="71" name="TextBox 71"/>
            <p:cNvSpPr txBox="1"/>
            <p:nvPr/>
          </p:nvSpPr>
          <p:spPr>
            <a:xfrm>
              <a:off x="0" y="754756"/>
              <a:ext cx="5330624" cy="1688839"/>
            </a:xfrm>
            <a:prstGeom prst="rect">
              <a:avLst/>
            </a:prstGeom>
          </p:spPr>
          <p:txBody>
            <a:bodyPr lIns="0" tIns="0" rIns="0" bIns="0" rtlCol="0" anchor="t">
              <a:spAutoFit/>
            </a:bodyPr>
            <a:lstStyle/>
            <a:p>
              <a:pPr>
                <a:lnSpc>
                  <a:spcPts val="3359"/>
                </a:lnSpc>
              </a:pPr>
              <a:r>
                <a:rPr lang="en-US" sz="2400" b="1">
                  <a:solidFill>
                    <a:srgbClr val="2A2E3A"/>
                  </a:solidFill>
                  <a:latin typeface="Helios"/>
                </a:rPr>
                <a:t>Закрывая водопроводные клапаны, вода из устройства сливается.</a:t>
              </a:r>
            </a:p>
          </p:txBody>
        </p:sp>
      </p:grpSp>
      <p:sp>
        <p:nvSpPr>
          <p:cNvPr id="72" name="TextBox 72"/>
          <p:cNvSpPr txBox="1"/>
          <p:nvPr/>
        </p:nvSpPr>
        <p:spPr>
          <a:xfrm>
            <a:off x="2123667" y="1898"/>
            <a:ext cx="13659113"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Конденсационного Котла</a:t>
            </a:r>
          </a:p>
        </p:txBody>
      </p:sp>
      <p:sp>
        <p:nvSpPr>
          <p:cNvPr id="73" name="TextBox 73"/>
          <p:cNvSpPr txBox="1"/>
          <p:nvPr/>
        </p:nvSpPr>
        <p:spPr>
          <a:xfrm>
            <a:off x="2549642" y="2977341"/>
            <a:ext cx="2823864"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74" name="TextBox 74"/>
          <p:cNvSpPr txBox="1"/>
          <p:nvPr/>
        </p:nvSpPr>
        <p:spPr>
          <a:xfrm>
            <a:off x="9114926" y="2977341"/>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75" name="TextBox 75"/>
          <p:cNvSpPr txBox="1"/>
          <p:nvPr/>
        </p:nvSpPr>
        <p:spPr>
          <a:xfrm>
            <a:off x="12418096" y="2977341"/>
            <a:ext cx="3530946"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ОСНОВНОГО ТЕПЛООБМЕННИКА И ГОРЕЛКИ</a:t>
            </a:r>
          </a:p>
        </p:txBody>
      </p:sp>
      <p:sp>
        <p:nvSpPr>
          <p:cNvPr id="76" name="TextBox 76"/>
          <p:cNvSpPr txBox="1"/>
          <p:nvPr/>
        </p:nvSpPr>
        <p:spPr>
          <a:xfrm>
            <a:off x="2622137" y="6694249"/>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НАСОСА (если асинхронный)</a:t>
            </a:r>
          </a:p>
        </p:txBody>
      </p:sp>
      <p:sp>
        <p:nvSpPr>
          <p:cNvPr id="77" name="TextBox 77"/>
          <p:cNvSpPr txBox="1"/>
          <p:nvPr/>
        </p:nvSpPr>
        <p:spPr>
          <a:xfrm>
            <a:off x="5868257" y="6694249"/>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ЧИСТКА СИФОНА ДЛЯ КОНДЕНСАТА </a:t>
            </a:r>
          </a:p>
        </p:txBody>
      </p:sp>
      <p:sp>
        <p:nvSpPr>
          <p:cNvPr id="78" name="TextBox 78"/>
          <p:cNvSpPr txBox="1"/>
          <p:nvPr/>
        </p:nvSpPr>
        <p:spPr>
          <a:xfrm>
            <a:off x="9114926" y="6694249"/>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ОТВОД КОНДЕНСАТА</a:t>
            </a:r>
          </a:p>
        </p:txBody>
      </p:sp>
      <p:sp>
        <p:nvSpPr>
          <p:cNvPr id="79" name="TextBox 79"/>
          <p:cNvSpPr txBox="1"/>
          <p:nvPr/>
        </p:nvSpPr>
        <p:spPr>
          <a:xfrm>
            <a:off x="12573873" y="6694249"/>
            <a:ext cx="33751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80" name="TextBox 80"/>
          <p:cNvSpPr txBox="1"/>
          <p:nvPr/>
        </p:nvSpPr>
        <p:spPr>
          <a:xfrm>
            <a:off x="2123667" y="9543956"/>
            <a:ext cx="324983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p:txBody>
      </p:sp>
      <p:sp>
        <p:nvSpPr>
          <p:cNvPr id="81" name="TextBox 81"/>
          <p:cNvSpPr txBox="1"/>
          <p:nvPr/>
        </p:nvSpPr>
        <p:spPr>
          <a:xfrm>
            <a:off x="5868257" y="9553481"/>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82" name="TextBox 82"/>
          <p:cNvSpPr txBox="1"/>
          <p:nvPr/>
        </p:nvSpPr>
        <p:spPr>
          <a:xfrm>
            <a:off x="8900945" y="9553481"/>
            <a:ext cx="3429873"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a:p>
            <a:pPr algn="ctr">
              <a:lnSpc>
                <a:spcPts val="2760"/>
              </a:lnSpc>
            </a:pPr>
            <a:endParaRPr lang="en-US" sz="2000" b="1" spc="196">
              <a:solidFill>
                <a:srgbClr val="231F20"/>
              </a:solidFill>
              <a:latin typeface="DM Sans Bold"/>
            </a:endParaRPr>
          </a:p>
        </p:txBody>
      </p:sp>
      <p:sp>
        <p:nvSpPr>
          <p:cNvPr id="83" name="TextBox 83"/>
          <p:cNvSpPr txBox="1"/>
          <p:nvPr/>
        </p:nvSpPr>
        <p:spPr>
          <a:xfrm>
            <a:off x="12573873" y="9553481"/>
            <a:ext cx="2860111"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a:p>
            <a:pPr algn="ctr">
              <a:lnSpc>
                <a:spcPts val="2760"/>
              </a:lnSpc>
            </a:pPr>
            <a:endParaRPr lang="en-US" sz="2000" b="1" spc="196">
              <a:solidFill>
                <a:srgbClr val="231F20"/>
              </a:solidFill>
              <a:latin typeface="DM Sans Bo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2512323"/>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9901058" y="455424"/>
            <a:ext cx="1182457" cy="1796550"/>
          </a:xfrm>
          <a:custGeom>
            <a:avLst/>
            <a:gdLst/>
            <a:ahLst/>
            <a:cxnLst/>
            <a:rect l="l" t="t" r="r" b="b"/>
            <a:pathLst>
              <a:path w="1182457" h="1796550">
                <a:moveTo>
                  <a:pt x="0" y="0"/>
                </a:moveTo>
                <a:lnTo>
                  <a:pt x="1182457" y="0"/>
                </a:lnTo>
                <a:lnTo>
                  <a:pt x="1182457" y="1796550"/>
                </a:lnTo>
                <a:lnTo>
                  <a:pt x="0" y="17965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10031841" y="814146"/>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3</a:t>
            </a:r>
          </a:p>
        </p:txBody>
      </p:sp>
      <p:grpSp>
        <p:nvGrpSpPr>
          <p:cNvPr id="7" name="Group 7"/>
          <p:cNvGrpSpPr/>
          <p:nvPr/>
        </p:nvGrpSpPr>
        <p:grpSpPr>
          <a:xfrm>
            <a:off x="10319344" y="2395060"/>
            <a:ext cx="357582" cy="35758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sp>
        <p:nvSpPr>
          <p:cNvPr id="10" name="Freeform 10"/>
          <p:cNvSpPr/>
          <p:nvPr/>
        </p:nvSpPr>
        <p:spPr>
          <a:xfrm>
            <a:off x="3579478" y="97545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TextBox 11"/>
          <p:cNvSpPr txBox="1"/>
          <p:nvPr/>
        </p:nvSpPr>
        <p:spPr>
          <a:xfrm>
            <a:off x="3671111" y="122303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grpSp>
        <p:nvGrpSpPr>
          <p:cNvPr id="12" name="Group 12"/>
          <p:cNvGrpSpPr/>
          <p:nvPr/>
        </p:nvGrpSpPr>
        <p:grpSpPr>
          <a:xfrm>
            <a:off x="3872551" y="2334465"/>
            <a:ext cx="250541" cy="25054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5" name="Freeform 15"/>
          <p:cNvSpPr/>
          <p:nvPr/>
        </p:nvSpPr>
        <p:spPr>
          <a:xfrm>
            <a:off x="6829696" y="97545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TextBox 16"/>
          <p:cNvSpPr txBox="1"/>
          <p:nvPr/>
        </p:nvSpPr>
        <p:spPr>
          <a:xfrm>
            <a:off x="6913133" y="126863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grpSp>
        <p:nvGrpSpPr>
          <p:cNvPr id="17" name="Group 17"/>
          <p:cNvGrpSpPr/>
          <p:nvPr/>
        </p:nvGrpSpPr>
        <p:grpSpPr>
          <a:xfrm>
            <a:off x="7114573" y="2380065"/>
            <a:ext cx="250541" cy="250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0" name="Freeform 20"/>
          <p:cNvSpPr/>
          <p:nvPr/>
        </p:nvSpPr>
        <p:spPr>
          <a:xfrm>
            <a:off x="13645225" y="1028700"/>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TextBox 21"/>
          <p:cNvSpPr txBox="1"/>
          <p:nvPr/>
        </p:nvSpPr>
        <p:spPr>
          <a:xfrm>
            <a:off x="13727490" y="130805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2" name="Group 22"/>
          <p:cNvGrpSpPr/>
          <p:nvPr/>
        </p:nvGrpSpPr>
        <p:grpSpPr>
          <a:xfrm>
            <a:off x="13928930" y="2419485"/>
            <a:ext cx="250541" cy="25054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4" name="TextBox 2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5" name="AutoShape 25"/>
          <p:cNvSpPr/>
          <p:nvPr/>
        </p:nvSpPr>
        <p:spPr>
          <a:xfrm flipH="1">
            <a:off x="15782780" y="2513639"/>
            <a:ext cx="0" cy="3739363"/>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6" name="AutoShape 26"/>
          <p:cNvSpPr/>
          <p:nvPr/>
        </p:nvSpPr>
        <p:spPr>
          <a:xfrm>
            <a:off x="2549642" y="6253002"/>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7" name="Freeform 27"/>
          <p:cNvSpPr/>
          <p:nvPr/>
        </p:nvSpPr>
        <p:spPr>
          <a:xfrm>
            <a:off x="357947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8" name="TextBox 28"/>
          <p:cNvSpPr txBox="1"/>
          <p:nvPr/>
        </p:nvSpPr>
        <p:spPr>
          <a:xfrm>
            <a:off x="367111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29" name="Group 29"/>
          <p:cNvGrpSpPr/>
          <p:nvPr/>
        </p:nvGrpSpPr>
        <p:grpSpPr>
          <a:xfrm>
            <a:off x="3872551" y="6104618"/>
            <a:ext cx="250541" cy="25054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1" name="TextBox 3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2" name="Freeform 32"/>
          <p:cNvSpPr/>
          <p:nvPr/>
        </p:nvSpPr>
        <p:spPr>
          <a:xfrm>
            <a:off x="682559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3" name="TextBox 33"/>
          <p:cNvSpPr txBox="1"/>
          <p:nvPr/>
        </p:nvSpPr>
        <p:spPr>
          <a:xfrm>
            <a:off x="691723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4" name="Group 34"/>
          <p:cNvGrpSpPr/>
          <p:nvPr/>
        </p:nvGrpSpPr>
        <p:grpSpPr>
          <a:xfrm>
            <a:off x="7118671" y="6104618"/>
            <a:ext cx="250541" cy="250541"/>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7" name="Freeform 37"/>
          <p:cNvSpPr/>
          <p:nvPr/>
        </p:nvSpPr>
        <p:spPr>
          <a:xfrm>
            <a:off x="10072267"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8" name="TextBox 38"/>
          <p:cNvSpPr txBox="1"/>
          <p:nvPr/>
        </p:nvSpPr>
        <p:spPr>
          <a:xfrm>
            <a:off x="10163900"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39" name="Group 39"/>
          <p:cNvGrpSpPr/>
          <p:nvPr/>
        </p:nvGrpSpPr>
        <p:grpSpPr>
          <a:xfrm>
            <a:off x="10365340" y="6104618"/>
            <a:ext cx="250541" cy="250541"/>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1" name="TextBox 4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2" name="Freeform 42"/>
          <p:cNvSpPr/>
          <p:nvPr/>
        </p:nvSpPr>
        <p:spPr>
          <a:xfrm>
            <a:off x="13639955"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3" name="TextBox 43"/>
          <p:cNvSpPr txBox="1"/>
          <p:nvPr/>
        </p:nvSpPr>
        <p:spPr>
          <a:xfrm>
            <a:off x="13731588"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4" name="Group 44"/>
          <p:cNvGrpSpPr/>
          <p:nvPr/>
        </p:nvGrpSpPr>
        <p:grpSpPr>
          <a:xfrm>
            <a:off x="13933028" y="6104618"/>
            <a:ext cx="250541" cy="250541"/>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6" name="TextBox 4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7" name="AutoShape 47"/>
          <p:cNvSpPr/>
          <p:nvPr/>
        </p:nvSpPr>
        <p:spPr>
          <a:xfrm flipH="1">
            <a:off x="2622137" y="6253002"/>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8" name="AutoShape 48"/>
          <p:cNvSpPr/>
          <p:nvPr/>
        </p:nvSpPr>
        <p:spPr>
          <a:xfrm flipH="1">
            <a:off x="2622137" y="9252086"/>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9" name="Freeform 49"/>
          <p:cNvSpPr/>
          <p:nvPr/>
        </p:nvSpPr>
        <p:spPr>
          <a:xfrm>
            <a:off x="357947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TextBox 50"/>
          <p:cNvSpPr txBox="1"/>
          <p:nvPr/>
        </p:nvSpPr>
        <p:spPr>
          <a:xfrm>
            <a:off x="367111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51" name="Group 51"/>
          <p:cNvGrpSpPr/>
          <p:nvPr/>
        </p:nvGrpSpPr>
        <p:grpSpPr>
          <a:xfrm>
            <a:off x="3872551" y="9112440"/>
            <a:ext cx="250541" cy="250541"/>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3" name="TextBox 5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4" name="Freeform 54"/>
          <p:cNvSpPr/>
          <p:nvPr/>
        </p:nvSpPr>
        <p:spPr>
          <a:xfrm>
            <a:off x="682559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5" name="TextBox 55"/>
          <p:cNvSpPr txBox="1"/>
          <p:nvPr/>
        </p:nvSpPr>
        <p:spPr>
          <a:xfrm>
            <a:off x="691723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6" name="Group 56"/>
          <p:cNvGrpSpPr/>
          <p:nvPr/>
        </p:nvGrpSpPr>
        <p:grpSpPr>
          <a:xfrm>
            <a:off x="7118671" y="9112440"/>
            <a:ext cx="250541" cy="250541"/>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8" name="TextBox 5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9" name="Freeform 59"/>
          <p:cNvSpPr/>
          <p:nvPr/>
        </p:nvSpPr>
        <p:spPr>
          <a:xfrm>
            <a:off x="10072267"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0" name="TextBox 60"/>
          <p:cNvSpPr txBox="1"/>
          <p:nvPr/>
        </p:nvSpPr>
        <p:spPr>
          <a:xfrm>
            <a:off x="10163900"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61" name="Group 61"/>
          <p:cNvGrpSpPr/>
          <p:nvPr/>
        </p:nvGrpSpPr>
        <p:grpSpPr>
          <a:xfrm>
            <a:off x="10365340" y="9112440"/>
            <a:ext cx="250541" cy="250541"/>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3" name="TextBox 6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4" name="Freeform 64"/>
          <p:cNvSpPr/>
          <p:nvPr/>
        </p:nvSpPr>
        <p:spPr>
          <a:xfrm>
            <a:off x="13639955"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5" name="TextBox 65"/>
          <p:cNvSpPr txBox="1"/>
          <p:nvPr/>
        </p:nvSpPr>
        <p:spPr>
          <a:xfrm>
            <a:off x="13731588"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66" name="Group 66"/>
          <p:cNvGrpSpPr/>
          <p:nvPr/>
        </p:nvGrpSpPr>
        <p:grpSpPr>
          <a:xfrm>
            <a:off x="13933028" y="9112440"/>
            <a:ext cx="250541" cy="250541"/>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8" name="TextBox 6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grpSp>
        <p:nvGrpSpPr>
          <p:cNvPr id="69" name="Group 69"/>
          <p:cNvGrpSpPr/>
          <p:nvPr/>
        </p:nvGrpSpPr>
        <p:grpSpPr>
          <a:xfrm>
            <a:off x="8037456" y="2933617"/>
            <a:ext cx="5966472" cy="2312025"/>
            <a:chOff x="0" y="-38100"/>
            <a:chExt cx="7955296" cy="3082701"/>
          </a:xfrm>
        </p:grpSpPr>
        <p:sp>
          <p:nvSpPr>
            <p:cNvPr id="70" name="TextBox 70"/>
            <p:cNvSpPr txBox="1"/>
            <p:nvPr/>
          </p:nvSpPr>
          <p:spPr>
            <a:xfrm>
              <a:off x="346156" y="-38100"/>
              <a:ext cx="5997608" cy="1863416"/>
            </a:xfrm>
            <a:prstGeom prst="rect">
              <a:avLst/>
            </a:prstGeom>
          </p:spPr>
          <p:txBody>
            <a:bodyPr lIns="0" tIns="0" rIns="0" bIns="0" rtlCol="0" anchor="t">
              <a:spAutoFit/>
            </a:bodyPr>
            <a:lstStyle/>
            <a:p>
              <a:pPr algn="ctr">
                <a:lnSpc>
                  <a:spcPts val="3663"/>
                </a:lnSpc>
              </a:pPr>
              <a:r>
                <a:rPr lang="en-US" sz="2654" b="1" spc="260">
                  <a:solidFill>
                    <a:srgbClr val="231F20"/>
                  </a:solidFill>
                  <a:latin typeface="DM Sans Bold"/>
                </a:rPr>
                <a:t>ОТКЛЮЧЕНИЕ ЭЛЕКТРИЧЕСКИХ И ГАЗОВЫХ УСТАНОВОК</a:t>
              </a:r>
            </a:p>
          </p:txBody>
        </p:sp>
        <p:sp>
          <p:nvSpPr>
            <p:cNvPr id="71" name="TextBox 71"/>
            <p:cNvSpPr txBox="1"/>
            <p:nvPr/>
          </p:nvSpPr>
          <p:spPr>
            <a:xfrm>
              <a:off x="0" y="1937118"/>
              <a:ext cx="7955296" cy="1107483"/>
            </a:xfrm>
            <a:prstGeom prst="rect">
              <a:avLst/>
            </a:prstGeom>
          </p:spPr>
          <p:txBody>
            <a:bodyPr lIns="0" tIns="0" rIns="0" bIns="0" rtlCol="0" anchor="t">
              <a:spAutoFit/>
            </a:bodyPr>
            <a:lstStyle/>
            <a:p>
              <a:pPr>
                <a:lnSpc>
                  <a:spcPts val="3359"/>
                </a:lnSpc>
              </a:pPr>
              <a:r>
                <a:rPr lang="en-US" sz="2400" b="1">
                  <a:solidFill>
                    <a:srgbClr val="2A2E3A"/>
                  </a:solidFill>
                  <a:latin typeface="Helios"/>
                </a:rPr>
                <a:t>Электрические и газовые каналы отключается в целях безопасности.</a:t>
              </a:r>
            </a:p>
          </p:txBody>
        </p:sp>
      </p:grpSp>
      <p:sp>
        <p:nvSpPr>
          <p:cNvPr id="72" name="TextBox 72"/>
          <p:cNvSpPr txBox="1"/>
          <p:nvPr/>
        </p:nvSpPr>
        <p:spPr>
          <a:xfrm>
            <a:off x="2123667" y="1898"/>
            <a:ext cx="13659113"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Конденсационного Котла</a:t>
            </a:r>
          </a:p>
        </p:txBody>
      </p:sp>
      <p:sp>
        <p:nvSpPr>
          <p:cNvPr id="73" name="TextBox 73"/>
          <p:cNvSpPr txBox="1"/>
          <p:nvPr/>
        </p:nvSpPr>
        <p:spPr>
          <a:xfrm>
            <a:off x="2549642" y="2977341"/>
            <a:ext cx="2823864"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74" name="TextBox 74"/>
          <p:cNvSpPr txBox="1"/>
          <p:nvPr/>
        </p:nvSpPr>
        <p:spPr>
          <a:xfrm>
            <a:off x="5868257" y="2977341"/>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75" name="TextBox 75"/>
          <p:cNvSpPr txBox="1"/>
          <p:nvPr/>
        </p:nvSpPr>
        <p:spPr>
          <a:xfrm>
            <a:off x="12418096" y="2977341"/>
            <a:ext cx="3530946"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ОСНОВНОГО ТЕПЛООБМЕННИКА И ГОРЕЛКИ</a:t>
            </a:r>
          </a:p>
        </p:txBody>
      </p:sp>
      <p:sp>
        <p:nvSpPr>
          <p:cNvPr id="76" name="TextBox 76"/>
          <p:cNvSpPr txBox="1"/>
          <p:nvPr/>
        </p:nvSpPr>
        <p:spPr>
          <a:xfrm>
            <a:off x="2622137" y="6694249"/>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НАСОСА (если асинхронный)</a:t>
            </a:r>
          </a:p>
        </p:txBody>
      </p:sp>
      <p:sp>
        <p:nvSpPr>
          <p:cNvPr id="77" name="TextBox 77"/>
          <p:cNvSpPr txBox="1"/>
          <p:nvPr/>
        </p:nvSpPr>
        <p:spPr>
          <a:xfrm>
            <a:off x="5868257" y="6694249"/>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ЧИСТКА СИФОНА ДЛЯ КОНДЕНСАТА </a:t>
            </a:r>
          </a:p>
        </p:txBody>
      </p:sp>
      <p:sp>
        <p:nvSpPr>
          <p:cNvPr id="78" name="TextBox 78"/>
          <p:cNvSpPr txBox="1"/>
          <p:nvPr/>
        </p:nvSpPr>
        <p:spPr>
          <a:xfrm>
            <a:off x="9114926" y="6694249"/>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ОТВОД КОНДЕНСАТА</a:t>
            </a:r>
          </a:p>
        </p:txBody>
      </p:sp>
      <p:sp>
        <p:nvSpPr>
          <p:cNvPr id="79" name="TextBox 79"/>
          <p:cNvSpPr txBox="1"/>
          <p:nvPr/>
        </p:nvSpPr>
        <p:spPr>
          <a:xfrm>
            <a:off x="12573873" y="6694249"/>
            <a:ext cx="33751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80" name="TextBox 80"/>
          <p:cNvSpPr txBox="1"/>
          <p:nvPr/>
        </p:nvSpPr>
        <p:spPr>
          <a:xfrm>
            <a:off x="2123667" y="9530621"/>
            <a:ext cx="324983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p:txBody>
      </p:sp>
      <p:sp>
        <p:nvSpPr>
          <p:cNvPr id="81" name="TextBox 81"/>
          <p:cNvSpPr txBox="1"/>
          <p:nvPr/>
        </p:nvSpPr>
        <p:spPr>
          <a:xfrm>
            <a:off x="5868257" y="9553481"/>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82" name="TextBox 82"/>
          <p:cNvSpPr txBox="1"/>
          <p:nvPr/>
        </p:nvSpPr>
        <p:spPr>
          <a:xfrm>
            <a:off x="8900945" y="9553481"/>
            <a:ext cx="3429873"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a:p>
            <a:pPr algn="ctr">
              <a:lnSpc>
                <a:spcPts val="2760"/>
              </a:lnSpc>
            </a:pPr>
            <a:endParaRPr lang="en-US" sz="2000" b="1" spc="196">
              <a:solidFill>
                <a:srgbClr val="231F20"/>
              </a:solidFill>
              <a:latin typeface="DM Sans Bold"/>
            </a:endParaRPr>
          </a:p>
        </p:txBody>
      </p:sp>
      <p:sp>
        <p:nvSpPr>
          <p:cNvPr id="83" name="TextBox 83"/>
          <p:cNvSpPr txBox="1"/>
          <p:nvPr/>
        </p:nvSpPr>
        <p:spPr>
          <a:xfrm>
            <a:off x="12573873" y="9553481"/>
            <a:ext cx="2860111"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a:p>
            <a:pPr algn="ctr">
              <a:lnSpc>
                <a:spcPts val="2760"/>
              </a:lnSpc>
            </a:pPr>
            <a:endParaRPr lang="en-US" sz="2000" b="1" spc="196">
              <a:solidFill>
                <a:srgbClr val="231F20"/>
              </a:solidFill>
              <a:latin typeface="DM Sans Bo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2512323"/>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3468746" y="427491"/>
            <a:ext cx="1182457" cy="1796550"/>
          </a:xfrm>
          <a:custGeom>
            <a:avLst/>
            <a:gdLst/>
            <a:ahLst/>
            <a:cxnLst/>
            <a:rect l="l" t="t" r="r" b="b"/>
            <a:pathLst>
              <a:path w="1182457" h="1796550">
                <a:moveTo>
                  <a:pt x="0" y="0"/>
                </a:moveTo>
                <a:lnTo>
                  <a:pt x="1182457" y="0"/>
                </a:lnTo>
                <a:lnTo>
                  <a:pt x="1182457" y="1796550"/>
                </a:lnTo>
                <a:lnTo>
                  <a:pt x="0" y="17965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13887032" y="2367128"/>
            <a:ext cx="357582" cy="3575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sp>
        <p:nvSpPr>
          <p:cNvPr id="9" name="Freeform 9"/>
          <p:cNvSpPr/>
          <p:nvPr/>
        </p:nvSpPr>
        <p:spPr>
          <a:xfrm>
            <a:off x="3579478" y="97545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0" name="Group 10"/>
          <p:cNvGrpSpPr/>
          <p:nvPr/>
        </p:nvGrpSpPr>
        <p:grpSpPr>
          <a:xfrm>
            <a:off x="3872551" y="2334465"/>
            <a:ext cx="250541" cy="25054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3" name="Freeform 13"/>
          <p:cNvSpPr/>
          <p:nvPr/>
        </p:nvSpPr>
        <p:spPr>
          <a:xfrm>
            <a:off x="6829696" y="97545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7114573" y="2380065"/>
            <a:ext cx="250541" cy="250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7" name="Freeform 17"/>
          <p:cNvSpPr/>
          <p:nvPr/>
        </p:nvSpPr>
        <p:spPr>
          <a:xfrm>
            <a:off x="10077537" y="96528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8" name="Group 18"/>
          <p:cNvGrpSpPr/>
          <p:nvPr/>
        </p:nvGrpSpPr>
        <p:grpSpPr>
          <a:xfrm>
            <a:off x="10361242" y="2387711"/>
            <a:ext cx="250541" cy="25054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1" name="AutoShape 21"/>
          <p:cNvSpPr/>
          <p:nvPr/>
        </p:nvSpPr>
        <p:spPr>
          <a:xfrm flipH="1">
            <a:off x="15782780" y="2513639"/>
            <a:ext cx="0" cy="3739363"/>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2" name="AutoShape 22"/>
          <p:cNvSpPr/>
          <p:nvPr/>
        </p:nvSpPr>
        <p:spPr>
          <a:xfrm>
            <a:off x="2549642" y="6253002"/>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3" name="Freeform 23"/>
          <p:cNvSpPr/>
          <p:nvPr/>
        </p:nvSpPr>
        <p:spPr>
          <a:xfrm>
            <a:off x="357947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24" name="Group 24"/>
          <p:cNvGrpSpPr/>
          <p:nvPr/>
        </p:nvGrpSpPr>
        <p:grpSpPr>
          <a:xfrm>
            <a:off x="3872551" y="6104618"/>
            <a:ext cx="250541" cy="25054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6" name="TextBox 2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7" name="Freeform 27"/>
          <p:cNvSpPr/>
          <p:nvPr/>
        </p:nvSpPr>
        <p:spPr>
          <a:xfrm>
            <a:off x="682559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28" name="Group 28"/>
          <p:cNvGrpSpPr/>
          <p:nvPr/>
        </p:nvGrpSpPr>
        <p:grpSpPr>
          <a:xfrm>
            <a:off x="7118671" y="6104618"/>
            <a:ext cx="250541" cy="25054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0" name="TextBox 3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1" name="Freeform 31"/>
          <p:cNvSpPr/>
          <p:nvPr/>
        </p:nvSpPr>
        <p:spPr>
          <a:xfrm>
            <a:off x="10072267"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32" name="Group 32"/>
          <p:cNvGrpSpPr/>
          <p:nvPr/>
        </p:nvGrpSpPr>
        <p:grpSpPr>
          <a:xfrm>
            <a:off x="10365340" y="6104618"/>
            <a:ext cx="250541" cy="25054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4" name="TextBox 3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5" name="Freeform 35"/>
          <p:cNvSpPr/>
          <p:nvPr/>
        </p:nvSpPr>
        <p:spPr>
          <a:xfrm>
            <a:off x="13639955"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36" name="Group 36"/>
          <p:cNvGrpSpPr/>
          <p:nvPr/>
        </p:nvGrpSpPr>
        <p:grpSpPr>
          <a:xfrm>
            <a:off x="13933028" y="6104618"/>
            <a:ext cx="250541" cy="250541"/>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8" name="TextBox 3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9" name="AutoShape 39"/>
          <p:cNvSpPr/>
          <p:nvPr/>
        </p:nvSpPr>
        <p:spPr>
          <a:xfrm flipH="1">
            <a:off x="2622137" y="6253002"/>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0" name="AutoShape 40"/>
          <p:cNvSpPr/>
          <p:nvPr/>
        </p:nvSpPr>
        <p:spPr>
          <a:xfrm flipH="1">
            <a:off x="2622137" y="9252086"/>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1" name="Freeform 41"/>
          <p:cNvSpPr/>
          <p:nvPr/>
        </p:nvSpPr>
        <p:spPr>
          <a:xfrm>
            <a:off x="357947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42" name="Group 42"/>
          <p:cNvGrpSpPr/>
          <p:nvPr/>
        </p:nvGrpSpPr>
        <p:grpSpPr>
          <a:xfrm>
            <a:off x="3872551" y="9112440"/>
            <a:ext cx="250541" cy="250541"/>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4" name="TextBox 4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5" name="Freeform 45"/>
          <p:cNvSpPr/>
          <p:nvPr/>
        </p:nvSpPr>
        <p:spPr>
          <a:xfrm>
            <a:off x="682559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46" name="Group 46"/>
          <p:cNvGrpSpPr/>
          <p:nvPr/>
        </p:nvGrpSpPr>
        <p:grpSpPr>
          <a:xfrm>
            <a:off x="7118671" y="9112440"/>
            <a:ext cx="250541" cy="250541"/>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8" name="TextBox 4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9" name="Freeform 49"/>
          <p:cNvSpPr/>
          <p:nvPr/>
        </p:nvSpPr>
        <p:spPr>
          <a:xfrm>
            <a:off x="10072267"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50" name="Group 50"/>
          <p:cNvGrpSpPr/>
          <p:nvPr/>
        </p:nvGrpSpPr>
        <p:grpSpPr>
          <a:xfrm>
            <a:off x="10365340" y="9112440"/>
            <a:ext cx="250541" cy="250541"/>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2" name="TextBox 5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3" name="Freeform 53"/>
          <p:cNvSpPr/>
          <p:nvPr/>
        </p:nvSpPr>
        <p:spPr>
          <a:xfrm>
            <a:off x="13639955"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54" name="Group 54"/>
          <p:cNvGrpSpPr/>
          <p:nvPr/>
        </p:nvGrpSpPr>
        <p:grpSpPr>
          <a:xfrm>
            <a:off x="13933028" y="9112440"/>
            <a:ext cx="250541" cy="250541"/>
            <a:chOff x="0" y="0"/>
            <a:chExt cx="812800" cy="812800"/>
          </a:xfrm>
        </p:grpSpPr>
        <p:sp>
          <p:nvSpPr>
            <p:cNvPr id="55" name="Freeform 5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6" name="TextBox 5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7" name="TextBox 57"/>
          <p:cNvSpPr txBox="1"/>
          <p:nvPr/>
        </p:nvSpPr>
        <p:spPr>
          <a:xfrm>
            <a:off x="13599529" y="786214"/>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4</a:t>
            </a:r>
          </a:p>
        </p:txBody>
      </p:sp>
      <p:sp>
        <p:nvSpPr>
          <p:cNvPr id="58" name="TextBox 58"/>
          <p:cNvSpPr txBox="1"/>
          <p:nvPr/>
        </p:nvSpPr>
        <p:spPr>
          <a:xfrm>
            <a:off x="3671111" y="122303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sp>
        <p:nvSpPr>
          <p:cNvPr id="59" name="TextBox 59"/>
          <p:cNvSpPr txBox="1"/>
          <p:nvPr/>
        </p:nvSpPr>
        <p:spPr>
          <a:xfrm>
            <a:off x="6913133" y="126863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sp>
        <p:nvSpPr>
          <p:cNvPr id="60" name="TextBox 60"/>
          <p:cNvSpPr txBox="1"/>
          <p:nvPr/>
        </p:nvSpPr>
        <p:spPr>
          <a:xfrm>
            <a:off x="10159802"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sp>
        <p:nvSpPr>
          <p:cNvPr id="61" name="TextBox 61"/>
          <p:cNvSpPr txBox="1"/>
          <p:nvPr/>
        </p:nvSpPr>
        <p:spPr>
          <a:xfrm>
            <a:off x="367111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sp>
        <p:nvSpPr>
          <p:cNvPr id="62" name="TextBox 62"/>
          <p:cNvSpPr txBox="1"/>
          <p:nvPr/>
        </p:nvSpPr>
        <p:spPr>
          <a:xfrm>
            <a:off x="691723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sp>
        <p:nvSpPr>
          <p:cNvPr id="63" name="TextBox 63"/>
          <p:cNvSpPr txBox="1"/>
          <p:nvPr/>
        </p:nvSpPr>
        <p:spPr>
          <a:xfrm>
            <a:off x="10163900"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sp>
        <p:nvSpPr>
          <p:cNvPr id="64" name="TextBox 64"/>
          <p:cNvSpPr txBox="1"/>
          <p:nvPr/>
        </p:nvSpPr>
        <p:spPr>
          <a:xfrm>
            <a:off x="13731588"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sp>
        <p:nvSpPr>
          <p:cNvPr id="65" name="TextBox 65"/>
          <p:cNvSpPr txBox="1"/>
          <p:nvPr/>
        </p:nvSpPr>
        <p:spPr>
          <a:xfrm>
            <a:off x="367111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sp>
        <p:nvSpPr>
          <p:cNvPr id="66" name="TextBox 66"/>
          <p:cNvSpPr txBox="1"/>
          <p:nvPr/>
        </p:nvSpPr>
        <p:spPr>
          <a:xfrm>
            <a:off x="691723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sp>
        <p:nvSpPr>
          <p:cNvPr id="67" name="TextBox 67"/>
          <p:cNvSpPr txBox="1"/>
          <p:nvPr/>
        </p:nvSpPr>
        <p:spPr>
          <a:xfrm>
            <a:off x="10163900"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sp>
        <p:nvSpPr>
          <p:cNvPr id="68" name="TextBox 68"/>
          <p:cNvSpPr txBox="1"/>
          <p:nvPr/>
        </p:nvSpPr>
        <p:spPr>
          <a:xfrm>
            <a:off x="12573873" y="9553481"/>
            <a:ext cx="2860111"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a:p>
            <a:pPr algn="ctr">
              <a:lnSpc>
                <a:spcPts val="2760"/>
              </a:lnSpc>
            </a:pPr>
            <a:endParaRPr lang="en-US" sz="2000" b="1" spc="196">
              <a:solidFill>
                <a:srgbClr val="231F20"/>
              </a:solidFill>
              <a:latin typeface="DM Sans Bold"/>
            </a:endParaRPr>
          </a:p>
        </p:txBody>
      </p:sp>
      <p:sp>
        <p:nvSpPr>
          <p:cNvPr id="69" name="TextBox 69"/>
          <p:cNvSpPr txBox="1"/>
          <p:nvPr/>
        </p:nvSpPr>
        <p:spPr>
          <a:xfrm>
            <a:off x="13731588"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70" name="Group 70"/>
          <p:cNvGrpSpPr/>
          <p:nvPr/>
        </p:nvGrpSpPr>
        <p:grpSpPr>
          <a:xfrm>
            <a:off x="11843513" y="2604596"/>
            <a:ext cx="5615380" cy="3003905"/>
            <a:chOff x="0" y="-38100"/>
            <a:chExt cx="7487173" cy="4005206"/>
          </a:xfrm>
        </p:grpSpPr>
        <p:sp>
          <p:nvSpPr>
            <p:cNvPr id="71" name="TextBox 71"/>
            <p:cNvSpPr txBox="1"/>
            <p:nvPr/>
          </p:nvSpPr>
          <p:spPr>
            <a:xfrm>
              <a:off x="325787" y="-38100"/>
              <a:ext cx="5644682" cy="1713033"/>
            </a:xfrm>
            <a:prstGeom prst="rect">
              <a:avLst/>
            </a:prstGeom>
          </p:spPr>
          <p:txBody>
            <a:bodyPr lIns="0" tIns="0" rIns="0" bIns="0" rtlCol="0" anchor="t">
              <a:spAutoFit/>
            </a:bodyPr>
            <a:lstStyle/>
            <a:p>
              <a:pPr algn="ctr">
                <a:lnSpc>
                  <a:spcPts val="3387"/>
                </a:lnSpc>
              </a:pPr>
              <a:r>
                <a:rPr lang="en-US" sz="2454" b="1" spc="240">
                  <a:solidFill>
                    <a:srgbClr val="231F20"/>
                  </a:solidFill>
                  <a:latin typeface="DM Sans Bold"/>
                </a:rPr>
                <a:t>ОЧИСТКА ОСНОВНОГО ТЕПЛООБМЕННИКА И ГОРЕЛКИ</a:t>
              </a:r>
            </a:p>
          </p:txBody>
        </p:sp>
        <p:sp>
          <p:nvSpPr>
            <p:cNvPr id="72" name="TextBox 72"/>
            <p:cNvSpPr txBox="1"/>
            <p:nvPr/>
          </p:nvSpPr>
          <p:spPr>
            <a:xfrm>
              <a:off x="0" y="1828914"/>
              <a:ext cx="7487173" cy="2138192"/>
            </a:xfrm>
            <a:prstGeom prst="rect">
              <a:avLst/>
            </a:prstGeom>
          </p:spPr>
          <p:txBody>
            <a:bodyPr lIns="0" tIns="0" rIns="0" bIns="0" rtlCol="0" anchor="t">
              <a:spAutoFit/>
            </a:bodyPr>
            <a:lstStyle/>
            <a:p>
              <a:pPr>
                <a:lnSpc>
                  <a:spcPts val="3220"/>
                </a:lnSpc>
              </a:pPr>
              <a:r>
                <a:rPr lang="en-US" sz="2300" b="1">
                  <a:solidFill>
                    <a:srgbClr val="2A2E3A"/>
                  </a:solidFill>
                  <a:latin typeface="Helios"/>
                </a:rPr>
                <a:t>Группа коллекторов демонтируется, внутренняя часть теплообменника очищается пылесосом и проволочной щеткой.</a:t>
              </a:r>
            </a:p>
          </p:txBody>
        </p:sp>
      </p:grpSp>
      <p:sp>
        <p:nvSpPr>
          <p:cNvPr id="73" name="TextBox 73"/>
          <p:cNvSpPr txBox="1"/>
          <p:nvPr/>
        </p:nvSpPr>
        <p:spPr>
          <a:xfrm>
            <a:off x="2123667" y="1898"/>
            <a:ext cx="13659113"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Конденсационного Котла</a:t>
            </a:r>
          </a:p>
        </p:txBody>
      </p:sp>
      <p:sp>
        <p:nvSpPr>
          <p:cNvPr id="74" name="TextBox 74"/>
          <p:cNvSpPr txBox="1"/>
          <p:nvPr/>
        </p:nvSpPr>
        <p:spPr>
          <a:xfrm>
            <a:off x="2549642" y="2977341"/>
            <a:ext cx="2823864"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75" name="TextBox 75"/>
          <p:cNvSpPr txBox="1"/>
          <p:nvPr/>
        </p:nvSpPr>
        <p:spPr>
          <a:xfrm>
            <a:off x="5868257" y="2977341"/>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76" name="TextBox 76"/>
          <p:cNvSpPr txBox="1"/>
          <p:nvPr/>
        </p:nvSpPr>
        <p:spPr>
          <a:xfrm>
            <a:off x="9114926" y="2977341"/>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77" name="TextBox 77"/>
          <p:cNvSpPr txBox="1"/>
          <p:nvPr/>
        </p:nvSpPr>
        <p:spPr>
          <a:xfrm>
            <a:off x="2622137" y="6694249"/>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НАСОСА (если асинхронный)</a:t>
            </a:r>
          </a:p>
        </p:txBody>
      </p:sp>
      <p:sp>
        <p:nvSpPr>
          <p:cNvPr id="78" name="TextBox 78"/>
          <p:cNvSpPr txBox="1"/>
          <p:nvPr/>
        </p:nvSpPr>
        <p:spPr>
          <a:xfrm>
            <a:off x="5868257" y="6694249"/>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ЧИСТКА СИФОНА ДЛЯ КОНДЕНСАТА </a:t>
            </a:r>
          </a:p>
        </p:txBody>
      </p:sp>
      <p:sp>
        <p:nvSpPr>
          <p:cNvPr id="79" name="TextBox 79"/>
          <p:cNvSpPr txBox="1"/>
          <p:nvPr/>
        </p:nvSpPr>
        <p:spPr>
          <a:xfrm>
            <a:off x="9114926" y="6694249"/>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ОТВОД КОНДЕНСАТА</a:t>
            </a:r>
          </a:p>
        </p:txBody>
      </p:sp>
      <p:sp>
        <p:nvSpPr>
          <p:cNvPr id="80" name="TextBox 80"/>
          <p:cNvSpPr txBox="1"/>
          <p:nvPr/>
        </p:nvSpPr>
        <p:spPr>
          <a:xfrm>
            <a:off x="12573873" y="6694249"/>
            <a:ext cx="33751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81" name="TextBox 81"/>
          <p:cNvSpPr txBox="1"/>
          <p:nvPr/>
        </p:nvSpPr>
        <p:spPr>
          <a:xfrm>
            <a:off x="2123667" y="9585960"/>
            <a:ext cx="324983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p:txBody>
      </p:sp>
      <p:sp>
        <p:nvSpPr>
          <p:cNvPr id="82" name="TextBox 82"/>
          <p:cNvSpPr txBox="1"/>
          <p:nvPr/>
        </p:nvSpPr>
        <p:spPr>
          <a:xfrm>
            <a:off x="5868257" y="9553481"/>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83" name="TextBox 83"/>
          <p:cNvSpPr txBox="1"/>
          <p:nvPr/>
        </p:nvSpPr>
        <p:spPr>
          <a:xfrm>
            <a:off x="8900945" y="9553481"/>
            <a:ext cx="3429873"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a:p>
            <a:pPr algn="ctr">
              <a:lnSpc>
                <a:spcPts val="2760"/>
              </a:lnSpc>
            </a:pPr>
            <a:endParaRPr lang="en-US" sz="2000" b="1" spc="196">
              <a:solidFill>
                <a:srgbClr val="231F20"/>
              </a:solidFill>
              <a:latin typeface="DM Sans Bo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1556138"/>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357947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367111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grpSp>
        <p:nvGrpSpPr>
          <p:cNvPr id="7" name="Group 7"/>
          <p:cNvGrpSpPr/>
          <p:nvPr/>
        </p:nvGrpSpPr>
        <p:grpSpPr>
          <a:xfrm>
            <a:off x="3872551" y="1471406"/>
            <a:ext cx="250541" cy="25054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0" name="TextBox 10"/>
          <p:cNvSpPr txBox="1"/>
          <p:nvPr/>
        </p:nvSpPr>
        <p:spPr>
          <a:xfrm>
            <a:off x="5868257" y="202115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11" name="Freeform 11"/>
          <p:cNvSpPr/>
          <p:nvPr/>
        </p:nvSpPr>
        <p:spPr>
          <a:xfrm>
            <a:off x="682559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691723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grpSp>
        <p:nvGrpSpPr>
          <p:cNvPr id="13" name="Group 13"/>
          <p:cNvGrpSpPr/>
          <p:nvPr/>
        </p:nvGrpSpPr>
        <p:grpSpPr>
          <a:xfrm>
            <a:off x="7118671" y="1431525"/>
            <a:ext cx="250541" cy="25054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6" name="TextBox 16"/>
          <p:cNvSpPr txBox="1"/>
          <p:nvPr/>
        </p:nvSpPr>
        <p:spPr>
          <a:xfrm>
            <a:off x="9114926" y="202115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17" name="Freeform 17"/>
          <p:cNvSpPr/>
          <p:nvPr/>
        </p:nvSpPr>
        <p:spPr>
          <a:xfrm>
            <a:off x="10072267"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10163900"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grpSp>
        <p:nvGrpSpPr>
          <p:cNvPr id="19" name="Group 19"/>
          <p:cNvGrpSpPr/>
          <p:nvPr/>
        </p:nvGrpSpPr>
        <p:grpSpPr>
          <a:xfrm>
            <a:off x="10365340" y="1431525"/>
            <a:ext cx="250541" cy="25054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1" name="TextBox 2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2" name="TextBox 22"/>
          <p:cNvSpPr txBox="1"/>
          <p:nvPr/>
        </p:nvSpPr>
        <p:spPr>
          <a:xfrm>
            <a:off x="12689253" y="1859231"/>
            <a:ext cx="2988632"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ОСНОВНОГО ТЕПЛООБМЕННИКА И ГОРЕЛКИ</a:t>
            </a:r>
          </a:p>
        </p:txBody>
      </p:sp>
      <p:sp>
        <p:nvSpPr>
          <p:cNvPr id="23" name="Freeform 23"/>
          <p:cNvSpPr/>
          <p:nvPr/>
        </p:nvSpPr>
        <p:spPr>
          <a:xfrm>
            <a:off x="13639955"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TextBox 24"/>
          <p:cNvSpPr txBox="1"/>
          <p:nvPr/>
        </p:nvSpPr>
        <p:spPr>
          <a:xfrm>
            <a:off x="13731588"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5" name="Group 25"/>
          <p:cNvGrpSpPr/>
          <p:nvPr/>
        </p:nvGrpSpPr>
        <p:grpSpPr>
          <a:xfrm>
            <a:off x="13933028" y="1431525"/>
            <a:ext cx="250541" cy="25054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7" name="TextBox 2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8" name="AutoShape 28"/>
          <p:cNvSpPr/>
          <p:nvPr/>
        </p:nvSpPr>
        <p:spPr>
          <a:xfrm>
            <a:off x="15550262" y="1556796"/>
            <a:ext cx="232518" cy="3815670"/>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9" name="AutoShape 29"/>
          <p:cNvSpPr/>
          <p:nvPr/>
        </p:nvSpPr>
        <p:spPr>
          <a:xfrm>
            <a:off x="2549642" y="5372466"/>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30" name="TextBox 30"/>
          <p:cNvSpPr txBox="1"/>
          <p:nvPr/>
        </p:nvSpPr>
        <p:spPr>
          <a:xfrm>
            <a:off x="2622137" y="5813713"/>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НАСОСА (ЕСЛИ АСИНХРОННЫЙ)</a:t>
            </a:r>
          </a:p>
        </p:txBody>
      </p:sp>
      <p:sp>
        <p:nvSpPr>
          <p:cNvPr id="31" name="Freeform 31"/>
          <p:cNvSpPr/>
          <p:nvPr/>
        </p:nvSpPr>
        <p:spPr>
          <a:xfrm>
            <a:off x="357947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2" name="TextBox 32"/>
          <p:cNvSpPr txBox="1"/>
          <p:nvPr/>
        </p:nvSpPr>
        <p:spPr>
          <a:xfrm>
            <a:off x="3671111"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33" name="Group 33"/>
          <p:cNvGrpSpPr/>
          <p:nvPr/>
        </p:nvGrpSpPr>
        <p:grpSpPr>
          <a:xfrm>
            <a:off x="3872551" y="5224082"/>
            <a:ext cx="250541" cy="250541"/>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5" name="TextBox 3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6" name="TextBox 36"/>
          <p:cNvSpPr txBox="1"/>
          <p:nvPr/>
        </p:nvSpPr>
        <p:spPr>
          <a:xfrm>
            <a:off x="5868257" y="5813713"/>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ЧИСТКА СИФОНА ДЛЯ КОНДЕНСАТА</a:t>
            </a:r>
          </a:p>
        </p:txBody>
      </p:sp>
      <p:sp>
        <p:nvSpPr>
          <p:cNvPr id="37" name="Freeform 37"/>
          <p:cNvSpPr/>
          <p:nvPr/>
        </p:nvSpPr>
        <p:spPr>
          <a:xfrm>
            <a:off x="682559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8" name="TextBox 38"/>
          <p:cNvSpPr txBox="1"/>
          <p:nvPr/>
        </p:nvSpPr>
        <p:spPr>
          <a:xfrm>
            <a:off x="6917231"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9" name="Group 39"/>
          <p:cNvGrpSpPr/>
          <p:nvPr/>
        </p:nvGrpSpPr>
        <p:grpSpPr>
          <a:xfrm>
            <a:off x="7118671" y="5224082"/>
            <a:ext cx="250541" cy="250541"/>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1" name="TextBox 4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2" name="TextBox 42"/>
          <p:cNvSpPr txBox="1"/>
          <p:nvPr/>
        </p:nvSpPr>
        <p:spPr>
          <a:xfrm>
            <a:off x="8976966" y="5813713"/>
            <a:ext cx="3085437"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ОТВОД КОНДЕНСАТА</a:t>
            </a:r>
          </a:p>
        </p:txBody>
      </p:sp>
      <p:sp>
        <p:nvSpPr>
          <p:cNvPr id="43" name="Freeform 43"/>
          <p:cNvSpPr/>
          <p:nvPr/>
        </p:nvSpPr>
        <p:spPr>
          <a:xfrm>
            <a:off x="10101341"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4" name="TextBox 44"/>
          <p:cNvSpPr txBox="1"/>
          <p:nvPr/>
        </p:nvSpPr>
        <p:spPr>
          <a:xfrm>
            <a:off x="10192974"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45" name="Group 45"/>
          <p:cNvGrpSpPr/>
          <p:nvPr/>
        </p:nvGrpSpPr>
        <p:grpSpPr>
          <a:xfrm>
            <a:off x="10394414" y="5224082"/>
            <a:ext cx="250541" cy="250541"/>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7" name="TextBox 4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8" name="AutoShape 48"/>
          <p:cNvSpPr/>
          <p:nvPr/>
        </p:nvSpPr>
        <p:spPr>
          <a:xfrm>
            <a:off x="2622137" y="5372466"/>
            <a:ext cx="0" cy="374636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9" name="AutoShape 49"/>
          <p:cNvSpPr/>
          <p:nvPr/>
        </p:nvSpPr>
        <p:spPr>
          <a:xfrm flipH="1">
            <a:off x="2622137" y="911883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0" name="TextBox 50"/>
          <p:cNvSpPr txBox="1"/>
          <p:nvPr/>
        </p:nvSpPr>
        <p:spPr>
          <a:xfrm>
            <a:off x="2123667" y="9568815"/>
            <a:ext cx="324983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a:t>
            </a:r>
          </a:p>
          <a:p>
            <a:pPr algn="ctr">
              <a:lnSpc>
                <a:spcPts val="2760"/>
              </a:lnSpc>
            </a:pPr>
            <a:r>
              <a:rPr lang="en-US" sz="2000" b="1" spc="196">
                <a:solidFill>
                  <a:srgbClr val="231F20"/>
                </a:solidFill>
                <a:latin typeface="DM Sans Bold"/>
              </a:rPr>
              <a:t>(ОПЦИОНАЛЬНО)</a:t>
            </a:r>
          </a:p>
        </p:txBody>
      </p:sp>
      <p:sp>
        <p:nvSpPr>
          <p:cNvPr id="51" name="Freeform 51"/>
          <p:cNvSpPr/>
          <p:nvPr/>
        </p:nvSpPr>
        <p:spPr>
          <a:xfrm>
            <a:off x="357947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2" name="TextBox 52"/>
          <p:cNvSpPr txBox="1"/>
          <p:nvPr/>
        </p:nvSpPr>
        <p:spPr>
          <a:xfrm>
            <a:off x="367111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53" name="Group 53"/>
          <p:cNvGrpSpPr/>
          <p:nvPr/>
        </p:nvGrpSpPr>
        <p:grpSpPr>
          <a:xfrm>
            <a:off x="3872551" y="8979184"/>
            <a:ext cx="250541" cy="250541"/>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5" name="TextBox 5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6" name="TextBox 56"/>
          <p:cNvSpPr txBox="1"/>
          <p:nvPr/>
        </p:nvSpPr>
        <p:spPr>
          <a:xfrm>
            <a:off x="5868257" y="9568815"/>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57" name="Freeform 57"/>
          <p:cNvSpPr/>
          <p:nvPr/>
        </p:nvSpPr>
        <p:spPr>
          <a:xfrm>
            <a:off x="682559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8" name="TextBox 58"/>
          <p:cNvSpPr txBox="1"/>
          <p:nvPr/>
        </p:nvSpPr>
        <p:spPr>
          <a:xfrm>
            <a:off x="691723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9" name="Group 59"/>
          <p:cNvGrpSpPr/>
          <p:nvPr/>
        </p:nvGrpSpPr>
        <p:grpSpPr>
          <a:xfrm>
            <a:off x="7118671" y="8979184"/>
            <a:ext cx="250541" cy="250541"/>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1" name="TextBox 6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2" name="TextBox 62"/>
          <p:cNvSpPr txBox="1"/>
          <p:nvPr/>
        </p:nvSpPr>
        <p:spPr>
          <a:xfrm>
            <a:off x="8809874" y="9568815"/>
            <a:ext cx="325252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63" name="Freeform 63"/>
          <p:cNvSpPr/>
          <p:nvPr/>
        </p:nvSpPr>
        <p:spPr>
          <a:xfrm>
            <a:off x="10072267"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4" name="TextBox 64"/>
          <p:cNvSpPr txBox="1"/>
          <p:nvPr/>
        </p:nvSpPr>
        <p:spPr>
          <a:xfrm>
            <a:off x="10163900"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65" name="Group 65"/>
          <p:cNvGrpSpPr/>
          <p:nvPr/>
        </p:nvGrpSpPr>
        <p:grpSpPr>
          <a:xfrm>
            <a:off x="10365340" y="8979184"/>
            <a:ext cx="250541" cy="250541"/>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7" name="TextBox 6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8" name="Freeform 68"/>
          <p:cNvSpPr/>
          <p:nvPr/>
        </p:nvSpPr>
        <p:spPr>
          <a:xfrm>
            <a:off x="13639955"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9" name="TextBox 69"/>
          <p:cNvSpPr txBox="1"/>
          <p:nvPr/>
        </p:nvSpPr>
        <p:spPr>
          <a:xfrm>
            <a:off x="13731588"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70" name="Group 70"/>
          <p:cNvGrpSpPr/>
          <p:nvPr/>
        </p:nvGrpSpPr>
        <p:grpSpPr>
          <a:xfrm>
            <a:off x="13933028" y="8979184"/>
            <a:ext cx="250541" cy="250541"/>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72" name="TextBox 7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73" name="Freeform 73"/>
          <p:cNvSpPr/>
          <p:nvPr/>
        </p:nvSpPr>
        <p:spPr>
          <a:xfrm>
            <a:off x="13416175" y="3308936"/>
            <a:ext cx="1182457" cy="1796550"/>
          </a:xfrm>
          <a:custGeom>
            <a:avLst/>
            <a:gdLst/>
            <a:ahLst/>
            <a:cxnLst/>
            <a:rect l="l" t="t" r="r" b="b"/>
            <a:pathLst>
              <a:path w="1182457" h="1796550">
                <a:moveTo>
                  <a:pt x="0" y="0"/>
                </a:moveTo>
                <a:lnTo>
                  <a:pt x="1182457" y="0"/>
                </a:lnTo>
                <a:lnTo>
                  <a:pt x="1182457" y="1796550"/>
                </a:lnTo>
                <a:lnTo>
                  <a:pt x="0" y="17965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74" name="Group 74"/>
          <p:cNvGrpSpPr/>
          <p:nvPr/>
        </p:nvGrpSpPr>
        <p:grpSpPr>
          <a:xfrm>
            <a:off x="13834461" y="5248573"/>
            <a:ext cx="357582" cy="357582"/>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76" name="TextBox 76"/>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77" name="Group 77"/>
          <p:cNvGrpSpPr/>
          <p:nvPr/>
        </p:nvGrpSpPr>
        <p:grpSpPr>
          <a:xfrm>
            <a:off x="11862783" y="5577580"/>
            <a:ext cx="5909463" cy="3742451"/>
            <a:chOff x="0" y="-38100"/>
            <a:chExt cx="7879284" cy="4989933"/>
          </a:xfrm>
        </p:grpSpPr>
        <p:sp>
          <p:nvSpPr>
            <p:cNvPr id="78" name="TextBox 78"/>
            <p:cNvSpPr txBox="1"/>
            <p:nvPr/>
          </p:nvSpPr>
          <p:spPr>
            <a:xfrm>
              <a:off x="342849" y="-38100"/>
              <a:ext cx="5940303" cy="1064651"/>
            </a:xfrm>
            <a:prstGeom prst="rect">
              <a:avLst/>
            </a:prstGeom>
          </p:spPr>
          <p:txBody>
            <a:bodyPr lIns="0" tIns="0" rIns="0" bIns="0" rtlCol="0" anchor="t">
              <a:spAutoFit/>
            </a:bodyPr>
            <a:lstStyle/>
            <a:p>
              <a:pPr algn="ctr">
                <a:lnSpc>
                  <a:spcPts val="3174"/>
                </a:lnSpc>
              </a:pPr>
              <a:r>
                <a:rPr lang="en-US" sz="2300" b="1" spc="225">
                  <a:solidFill>
                    <a:srgbClr val="231F20"/>
                  </a:solidFill>
                  <a:latin typeface="DM Sans Bold"/>
                </a:rPr>
                <a:t>КОНТРОЛЬ ДАВЛЕНИЯ В РАСШИРИТЕЛЬНОМ БАЧКЕ</a:t>
              </a:r>
            </a:p>
          </p:txBody>
        </p:sp>
        <p:sp>
          <p:nvSpPr>
            <p:cNvPr id="79" name="TextBox 79"/>
            <p:cNvSpPr txBox="1"/>
            <p:nvPr/>
          </p:nvSpPr>
          <p:spPr>
            <a:xfrm>
              <a:off x="0" y="1719324"/>
              <a:ext cx="7879284" cy="3232509"/>
            </a:xfrm>
            <a:prstGeom prst="rect">
              <a:avLst/>
            </a:prstGeom>
          </p:spPr>
          <p:txBody>
            <a:bodyPr lIns="0" tIns="0" rIns="0" bIns="0" rtlCol="0" anchor="t">
              <a:spAutoFit/>
            </a:bodyPr>
            <a:lstStyle/>
            <a:p>
              <a:pPr>
                <a:lnSpc>
                  <a:spcPts val="3220"/>
                </a:lnSpc>
              </a:pPr>
              <a:r>
                <a:rPr lang="en-US" sz="2300" b="1">
                  <a:solidFill>
                    <a:srgbClr val="2A2E3A"/>
                  </a:solidFill>
                  <a:latin typeface="Helios"/>
                </a:rPr>
                <a:t>Давление, находящееся в расширительном бачке, проверяется, если оно отсутствует, оно доводится до 1 бар. Если вода поступает из сифона расширительного бачка, ее необходимо заменить.</a:t>
              </a:r>
            </a:p>
          </p:txBody>
        </p:sp>
      </p:grpSp>
      <p:sp>
        <p:nvSpPr>
          <p:cNvPr id="80" name="TextBox 80"/>
          <p:cNvSpPr txBox="1"/>
          <p:nvPr/>
        </p:nvSpPr>
        <p:spPr>
          <a:xfrm>
            <a:off x="13546958" y="3619521"/>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5</a:t>
            </a:r>
          </a:p>
        </p:txBody>
      </p:sp>
      <p:sp>
        <p:nvSpPr>
          <p:cNvPr id="81" name="TextBox 81"/>
          <p:cNvSpPr txBox="1"/>
          <p:nvPr/>
        </p:nvSpPr>
        <p:spPr>
          <a:xfrm>
            <a:off x="2123667" y="1898"/>
            <a:ext cx="13659113"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Конденсационного Котла</a:t>
            </a:r>
          </a:p>
        </p:txBody>
      </p:sp>
      <p:sp>
        <p:nvSpPr>
          <p:cNvPr id="82" name="TextBox 82"/>
          <p:cNvSpPr txBox="1"/>
          <p:nvPr/>
        </p:nvSpPr>
        <p:spPr>
          <a:xfrm>
            <a:off x="2622137" y="2021156"/>
            <a:ext cx="2971684"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a:p>
            <a:pPr algn="ctr">
              <a:lnSpc>
                <a:spcPts val="2760"/>
              </a:lnSpc>
            </a:pPr>
            <a:endParaRPr lang="en-US" sz="2000" b="1" spc="196">
              <a:solidFill>
                <a:srgbClr val="231F20"/>
              </a:solidFill>
              <a:latin typeface="DM Sans Bold"/>
            </a:endParaRPr>
          </a:p>
        </p:txBody>
      </p:sp>
      <p:sp>
        <p:nvSpPr>
          <p:cNvPr id="83" name="TextBox 83"/>
          <p:cNvSpPr txBox="1"/>
          <p:nvPr/>
        </p:nvSpPr>
        <p:spPr>
          <a:xfrm>
            <a:off x="12573873" y="9568815"/>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1556138"/>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357947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367111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grpSp>
        <p:nvGrpSpPr>
          <p:cNvPr id="7" name="Group 7"/>
          <p:cNvGrpSpPr/>
          <p:nvPr/>
        </p:nvGrpSpPr>
        <p:grpSpPr>
          <a:xfrm>
            <a:off x="3872551" y="1431525"/>
            <a:ext cx="250541" cy="25054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0" name="Freeform 10"/>
          <p:cNvSpPr/>
          <p:nvPr/>
        </p:nvSpPr>
        <p:spPr>
          <a:xfrm>
            <a:off x="682559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691723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grpSp>
        <p:nvGrpSpPr>
          <p:cNvPr id="12" name="Group 12"/>
          <p:cNvGrpSpPr/>
          <p:nvPr/>
        </p:nvGrpSpPr>
        <p:grpSpPr>
          <a:xfrm>
            <a:off x="7118671" y="1431525"/>
            <a:ext cx="250541" cy="25054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5" name="Freeform 15"/>
          <p:cNvSpPr/>
          <p:nvPr/>
        </p:nvSpPr>
        <p:spPr>
          <a:xfrm>
            <a:off x="10072267"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TextBox 16"/>
          <p:cNvSpPr txBox="1"/>
          <p:nvPr/>
        </p:nvSpPr>
        <p:spPr>
          <a:xfrm>
            <a:off x="10163900"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grpSp>
        <p:nvGrpSpPr>
          <p:cNvPr id="17" name="Group 17"/>
          <p:cNvGrpSpPr/>
          <p:nvPr/>
        </p:nvGrpSpPr>
        <p:grpSpPr>
          <a:xfrm>
            <a:off x="10365340" y="1431525"/>
            <a:ext cx="250541" cy="250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0" name="Freeform 20"/>
          <p:cNvSpPr/>
          <p:nvPr/>
        </p:nvSpPr>
        <p:spPr>
          <a:xfrm>
            <a:off x="13639955"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TextBox 21"/>
          <p:cNvSpPr txBox="1"/>
          <p:nvPr/>
        </p:nvSpPr>
        <p:spPr>
          <a:xfrm>
            <a:off x="13731588"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2" name="Group 22"/>
          <p:cNvGrpSpPr/>
          <p:nvPr/>
        </p:nvGrpSpPr>
        <p:grpSpPr>
          <a:xfrm>
            <a:off x="13933028" y="1431525"/>
            <a:ext cx="250541" cy="25054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4" name="TextBox 2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5" name="AutoShape 25"/>
          <p:cNvSpPr/>
          <p:nvPr/>
        </p:nvSpPr>
        <p:spPr>
          <a:xfrm>
            <a:off x="15550262" y="1556796"/>
            <a:ext cx="232518" cy="3815670"/>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6" name="AutoShape 26"/>
          <p:cNvSpPr/>
          <p:nvPr/>
        </p:nvSpPr>
        <p:spPr>
          <a:xfrm>
            <a:off x="2549642" y="5372466"/>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7" name="Freeform 27"/>
          <p:cNvSpPr/>
          <p:nvPr/>
        </p:nvSpPr>
        <p:spPr>
          <a:xfrm>
            <a:off x="357947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TextBox 28"/>
          <p:cNvSpPr txBox="1"/>
          <p:nvPr/>
        </p:nvSpPr>
        <p:spPr>
          <a:xfrm>
            <a:off x="3671111"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29" name="Group 29"/>
          <p:cNvGrpSpPr/>
          <p:nvPr/>
        </p:nvGrpSpPr>
        <p:grpSpPr>
          <a:xfrm>
            <a:off x="3872551" y="5224082"/>
            <a:ext cx="250541" cy="25054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1" name="TextBox 3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2" name="Freeform 32"/>
          <p:cNvSpPr/>
          <p:nvPr/>
        </p:nvSpPr>
        <p:spPr>
          <a:xfrm>
            <a:off x="682559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3" name="TextBox 33"/>
          <p:cNvSpPr txBox="1"/>
          <p:nvPr/>
        </p:nvSpPr>
        <p:spPr>
          <a:xfrm>
            <a:off x="6917231"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4" name="Group 34"/>
          <p:cNvGrpSpPr/>
          <p:nvPr/>
        </p:nvGrpSpPr>
        <p:grpSpPr>
          <a:xfrm>
            <a:off x="7118671" y="5224082"/>
            <a:ext cx="250541" cy="250541"/>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7" name="TextBox 37"/>
          <p:cNvSpPr txBox="1"/>
          <p:nvPr/>
        </p:nvSpPr>
        <p:spPr>
          <a:xfrm>
            <a:off x="12697344" y="5859313"/>
            <a:ext cx="340743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38" name="Freeform 38"/>
          <p:cNvSpPr/>
          <p:nvPr/>
        </p:nvSpPr>
        <p:spPr>
          <a:xfrm>
            <a:off x="13654685" y="39106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9" name="TextBox 39"/>
          <p:cNvSpPr txBox="1"/>
          <p:nvPr/>
        </p:nvSpPr>
        <p:spPr>
          <a:xfrm>
            <a:off x="13746318" y="41582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0" name="Group 40"/>
          <p:cNvGrpSpPr/>
          <p:nvPr/>
        </p:nvGrpSpPr>
        <p:grpSpPr>
          <a:xfrm>
            <a:off x="13947758" y="5269682"/>
            <a:ext cx="250541" cy="25054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3" name="AutoShape 43"/>
          <p:cNvSpPr/>
          <p:nvPr/>
        </p:nvSpPr>
        <p:spPr>
          <a:xfrm>
            <a:off x="2622137" y="5372466"/>
            <a:ext cx="0" cy="374636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4" name="AutoShape 44"/>
          <p:cNvSpPr/>
          <p:nvPr/>
        </p:nvSpPr>
        <p:spPr>
          <a:xfrm flipH="1">
            <a:off x="2622137" y="911883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5" name="Freeform 45"/>
          <p:cNvSpPr/>
          <p:nvPr/>
        </p:nvSpPr>
        <p:spPr>
          <a:xfrm>
            <a:off x="357947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6" name="TextBox 46"/>
          <p:cNvSpPr txBox="1"/>
          <p:nvPr/>
        </p:nvSpPr>
        <p:spPr>
          <a:xfrm>
            <a:off x="367111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47" name="Group 47"/>
          <p:cNvGrpSpPr/>
          <p:nvPr/>
        </p:nvGrpSpPr>
        <p:grpSpPr>
          <a:xfrm>
            <a:off x="3872551" y="8979184"/>
            <a:ext cx="250541" cy="250541"/>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9" name="TextBox 4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0" name="Freeform 50"/>
          <p:cNvSpPr/>
          <p:nvPr/>
        </p:nvSpPr>
        <p:spPr>
          <a:xfrm>
            <a:off x="682559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1" name="TextBox 51"/>
          <p:cNvSpPr txBox="1"/>
          <p:nvPr/>
        </p:nvSpPr>
        <p:spPr>
          <a:xfrm>
            <a:off x="691723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2" name="Group 52"/>
          <p:cNvGrpSpPr/>
          <p:nvPr/>
        </p:nvGrpSpPr>
        <p:grpSpPr>
          <a:xfrm>
            <a:off x="7118671" y="8979184"/>
            <a:ext cx="250541" cy="250541"/>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4" name="TextBox 5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5" name="Freeform 55"/>
          <p:cNvSpPr/>
          <p:nvPr/>
        </p:nvSpPr>
        <p:spPr>
          <a:xfrm>
            <a:off x="10072267"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6" name="TextBox 56"/>
          <p:cNvSpPr txBox="1"/>
          <p:nvPr/>
        </p:nvSpPr>
        <p:spPr>
          <a:xfrm>
            <a:off x="10163900"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57" name="Group 57"/>
          <p:cNvGrpSpPr/>
          <p:nvPr/>
        </p:nvGrpSpPr>
        <p:grpSpPr>
          <a:xfrm>
            <a:off x="10365340" y="8979184"/>
            <a:ext cx="250541" cy="250541"/>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9" name="TextBox 5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0" name="Freeform 60"/>
          <p:cNvSpPr/>
          <p:nvPr/>
        </p:nvSpPr>
        <p:spPr>
          <a:xfrm>
            <a:off x="13639955"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1" name="TextBox 61"/>
          <p:cNvSpPr txBox="1"/>
          <p:nvPr/>
        </p:nvSpPr>
        <p:spPr>
          <a:xfrm>
            <a:off x="13731588"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62" name="Group 62"/>
          <p:cNvGrpSpPr/>
          <p:nvPr/>
        </p:nvGrpSpPr>
        <p:grpSpPr>
          <a:xfrm>
            <a:off x="13933028" y="8979184"/>
            <a:ext cx="250541" cy="250541"/>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4" name="TextBox 6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5" name="Freeform 65"/>
          <p:cNvSpPr/>
          <p:nvPr/>
        </p:nvSpPr>
        <p:spPr>
          <a:xfrm>
            <a:off x="9971837" y="3185111"/>
            <a:ext cx="1182457" cy="1796550"/>
          </a:xfrm>
          <a:custGeom>
            <a:avLst/>
            <a:gdLst/>
            <a:ahLst/>
            <a:cxnLst/>
            <a:rect l="l" t="t" r="r" b="b"/>
            <a:pathLst>
              <a:path w="1182457" h="1796550">
                <a:moveTo>
                  <a:pt x="0" y="0"/>
                </a:moveTo>
                <a:lnTo>
                  <a:pt x="1182457" y="0"/>
                </a:lnTo>
                <a:lnTo>
                  <a:pt x="1182457" y="1796550"/>
                </a:lnTo>
                <a:lnTo>
                  <a:pt x="0" y="17965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6" name="Group 66"/>
          <p:cNvGrpSpPr/>
          <p:nvPr/>
        </p:nvGrpSpPr>
        <p:grpSpPr>
          <a:xfrm>
            <a:off x="10390123" y="5124748"/>
            <a:ext cx="357582" cy="357582"/>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68" name="TextBox 68"/>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69" name="Group 69"/>
          <p:cNvGrpSpPr/>
          <p:nvPr/>
        </p:nvGrpSpPr>
        <p:grpSpPr>
          <a:xfrm>
            <a:off x="8142220" y="6062085"/>
            <a:ext cx="5350202" cy="2217488"/>
            <a:chOff x="0" y="-38100"/>
            <a:chExt cx="7133603" cy="2956652"/>
          </a:xfrm>
        </p:grpSpPr>
        <p:sp>
          <p:nvSpPr>
            <p:cNvPr id="70" name="TextBox 70"/>
            <p:cNvSpPr txBox="1"/>
            <p:nvPr/>
          </p:nvSpPr>
          <p:spPr>
            <a:xfrm>
              <a:off x="310401" y="-38100"/>
              <a:ext cx="5378122" cy="1230764"/>
            </a:xfrm>
            <a:prstGeom prst="rect">
              <a:avLst/>
            </a:prstGeom>
          </p:spPr>
          <p:txBody>
            <a:bodyPr lIns="0" tIns="0" rIns="0" bIns="0" rtlCol="0" anchor="t">
              <a:spAutoFit/>
            </a:bodyPr>
            <a:lstStyle/>
            <a:p>
              <a:pPr algn="ctr">
                <a:lnSpc>
                  <a:spcPts val="3663"/>
                </a:lnSpc>
              </a:pPr>
              <a:r>
                <a:rPr lang="en-US" sz="2654" b="1" spc="260">
                  <a:solidFill>
                    <a:srgbClr val="231F20"/>
                  </a:solidFill>
                  <a:latin typeface="DM Sans Bold"/>
                </a:rPr>
                <a:t>ОЧИСТКА ОТВОД КОНДЕНСАТА</a:t>
              </a:r>
            </a:p>
          </p:txBody>
        </p:sp>
        <p:sp>
          <p:nvSpPr>
            <p:cNvPr id="71" name="TextBox 71"/>
            <p:cNvSpPr txBox="1"/>
            <p:nvPr/>
          </p:nvSpPr>
          <p:spPr>
            <a:xfrm>
              <a:off x="0" y="1327518"/>
              <a:ext cx="7133603" cy="1591034"/>
            </a:xfrm>
            <a:prstGeom prst="rect">
              <a:avLst/>
            </a:prstGeom>
          </p:spPr>
          <p:txBody>
            <a:bodyPr lIns="0" tIns="0" rIns="0" bIns="0" rtlCol="0" anchor="t">
              <a:spAutoFit/>
            </a:bodyPr>
            <a:lstStyle/>
            <a:p>
              <a:pPr>
                <a:lnSpc>
                  <a:spcPts val="3220"/>
                </a:lnSpc>
              </a:pPr>
              <a:r>
                <a:rPr lang="en-US" sz="2300" b="1">
                  <a:solidFill>
                    <a:srgbClr val="2A2E3A"/>
                  </a:solidFill>
                  <a:latin typeface="Helios"/>
                </a:rPr>
                <a:t>Шланги, расположенные на линии отвода конденсата, отсоединяются и очищаются изнутри.</a:t>
              </a:r>
            </a:p>
          </p:txBody>
        </p:sp>
      </p:grpSp>
      <p:sp>
        <p:nvSpPr>
          <p:cNvPr id="72" name="TextBox 72"/>
          <p:cNvSpPr txBox="1"/>
          <p:nvPr/>
        </p:nvSpPr>
        <p:spPr>
          <a:xfrm>
            <a:off x="10102620" y="3495696"/>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6</a:t>
            </a:r>
          </a:p>
        </p:txBody>
      </p:sp>
      <p:sp>
        <p:nvSpPr>
          <p:cNvPr id="73" name="TextBox 73"/>
          <p:cNvSpPr txBox="1"/>
          <p:nvPr/>
        </p:nvSpPr>
        <p:spPr>
          <a:xfrm>
            <a:off x="2123667" y="1898"/>
            <a:ext cx="13659113"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Конденсационного Котла</a:t>
            </a:r>
          </a:p>
        </p:txBody>
      </p:sp>
      <p:sp>
        <p:nvSpPr>
          <p:cNvPr id="74" name="TextBox 74"/>
          <p:cNvSpPr txBox="1"/>
          <p:nvPr/>
        </p:nvSpPr>
        <p:spPr>
          <a:xfrm>
            <a:off x="2622137" y="2021156"/>
            <a:ext cx="2971684"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a:p>
            <a:pPr algn="ctr">
              <a:lnSpc>
                <a:spcPts val="2760"/>
              </a:lnSpc>
            </a:pPr>
            <a:endParaRPr lang="en-US" sz="2000" b="1" spc="196">
              <a:solidFill>
                <a:srgbClr val="231F20"/>
              </a:solidFill>
              <a:latin typeface="DM Sans Bold"/>
            </a:endParaRPr>
          </a:p>
        </p:txBody>
      </p:sp>
      <p:sp>
        <p:nvSpPr>
          <p:cNvPr id="75" name="TextBox 75"/>
          <p:cNvSpPr txBox="1"/>
          <p:nvPr/>
        </p:nvSpPr>
        <p:spPr>
          <a:xfrm>
            <a:off x="5868257" y="202115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76" name="TextBox 76"/>
          <p:cNvSpPr txBox="1"/>
          <p:nvPr/>
        </p:nvSpPr>
        <p:spPr>
          <a:xfrm>
            <a:off x="9114926" y="202115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77" name="TextBox 77"/>
          <p:cNvSpPr txBox="1"/>
          <p:nvPr/>
        </p:nvSpPr>
        <p:spPr>
          <a:xfrm>
            <a:off x="12689253" y="1859231"/>
            <a:ext cx="2988632"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ОСНОВНОГО ТЕПЛООБМЕННИКА И ГОРЕЛКИ</a:t>
            </a:r>
          </a:p>
        </p:txBody>
      </p:sp>
      <p:sp>
        <p:nvSpPr>
          <p:cNvPr id="78" name="TextBox 78"/>
          <p:cNvSpPr txBox="1"/>
          <p:nvPr/>
        </p:nvSpPr>
        <p:spPr>
          <a:xfrm>
            <a:off x="2622137" y="5813713"/>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НАСОСА (ЕСЛИ АСИНХРОННЫЙ)</a:t>
            </a:r>
          </a:p>
        </p:txBody>
      </p:sp>
      <p:sp>
        <p:nvSpPr>
          <p:cNvPr id="79" name="TextBox 79"/>
          <p:cNvSpPr txBox="1"/>
          <p:nvPr/>
        </p:nvSpPr>
        <p:spPr>
          <a:xfrm>
            <a:off x="5868257" y="5813713"/>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ЧИСТКА СИФОНА ДЛЯ КОНДЕНСАТА</a:t>
            </a:r>
          </a:p>
        </p:txBody>
      </p:sp>
      <p:sp>
        <p:nvSpPr>
          <p:cNvPr id="80" name="TextBox 80"/>
          <p:cNvSpPr txBox="1"/>
          <p:nvPr/>
        </p:nvSpPr>
        <p:spPr>
          <a:xfrm>
            <a:off x="2123667" y="9568815"/>
            <a:ext cx="324983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a:t>
            </a:r>
          </a:p>
          <a:p>
            <a:pPr algn="ctr">
              <a:lnSpc>
                <a:spcPts val="2760"/>
              </a:lnSpc>
            </a:pPr>
            <a:r>
              <a:rPr lang="en-US" sz="2000" b="1" spc="196">
                <a:solidFill>
                  <a:srgbClr val="231F20"/>
                </a:solidFill>
                <a:latin typeface="DM Sans Bold"/>
              </a:rPr>
              <a:t>(ОПЦИОНАЛЬНО)</a:t>
            </a:r>
          </a:p>
        </p:txBody>
      </p:sp>
      <p:sp>
        <p:nvSpPr>
          <p:cNvPr id="81" name="TextBox 81"/>
          <p:cNvSpPr txBox="1"/>
          <p:nvPr/>
        </p:nvSpPr>
        <p:spPr>
          <a:xfrm>
            <a:off x="5868257" y="9568815"/>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82" name="TextBox 82"/>
          <p:cNvSpPr txBox="1"/>
          <p:nvPr/>
        </p:nvSpPr>
        <p:spPr>
          <a:xfrm>
            <a:off x="8809874" y="9568815"/>
            <a:ext cx="325252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83" name="TextBox 83"/>
          <p:cNvSpPr txBox="1"/>
          <p:nvPr/>
        </p:nvSpPr>
        <p:spPr>
          <a:xfrm>
            <a:off x="12573873" y="9568815"/>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1556138"/>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357947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3671111" y="320095"/>
            <a:ext cx="653421" cy="512445"/>
          </a:xfrm>
          <a:prstGeom prst="rect">
            <a:avLst/>
          </a:prstGeom>
        </p:spPr>
        <p:txBody>
          <a:bodyPr wrap="square" lIns="0" tIns="0" rIns="0" bIns="0" rtlCol="0" anchor="t">
            <a:spAutoFit/>
          </a:bodyPr>
          <a:lstStyle/>
          <a:p>
            <a:pPr algn="ctr">
              <a:lnSpc>
                <a:spcPts val="4140"/>
              </a:lnSpc>
            </a:pPr>
            <a:r>
              <a:rPr lang="en-US" sz="3000" b="1" spc="294">
                <a:solidFill>
                  <a:srgbClr val="FFFBFB"/>
                </a:solidFill>
                <a:latin typeface="DM Sans Bold"/>
              </a:rPr>
              <a:t>1</a:t>
            </a:r>
          </a:p>
        </p:txBody>
      </p:sp>
      <p:grpSp>
        <p:nvGrpSpPr>
          <p:cNvPr id="7" name="Group 7"/>
          <p:cNvGrpSpPr/>
          <p:nvPr/>
        </p:nvGrpSpPr>
        <p:grpSpPr>
          <a:xfrm>
            <a:off x="3872551" y="1430867"/>
            <a:ext cx="250541" cy="25054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0" name="Freeform 10"/>
          <p:cNvSpPr/>
          <p:nvPr/>
        </p:nvSpPr>
        <p:spPr>
          <a:xfrm>
            <a:off x="682559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6917231" y="320095"/>
            <a:ext cx="653421" cy="512445"/>
          </a:xfrm>
          <a:prstGeom prst="rect">
            <a:avLst/>
          </a:prstGeom>
        </p:spPr>
        <p:txBody>
          <a:bodyPr wrap="square" lIns="0" tIns="0" rIns="0" bIns="0" rtlCol="0" anchor="t">
            <a:spAutoFit/>
          </a:bodyPr>
          <a:lstStyle/>
          <a:p>
            <a:pPr algn="ctr">
              <a:lnSpc>
                <a:spcPts val="4140"/>
              </a:lnSpc>
            </a:pPr>
            <a:r>
              <a:rPr lang="en-US" sz="3000" b="1" spc="294">
                <a:solidFill>
                  <a:srgbClr val="FFFBFB"/>
                </a:solidFill>
                <a:latin typeface="DM Sans Bold"/>
              </a:rPr>
              <a:t>2</a:t>
            </a:r>
          </a:p>
        </p:txBody>
      </p:sp>
      <p:grpSp>
        <p:nvGrpSpPr>
          <p:cNvPr id="12" name="Group 12"/>
          <p:cNvGrpSpPr/>
          <p:nvPr/>
        </p:nvGrpSpPr>
        <p:grpSpPr>
          <a:xfrm>
            <a:off x="7118671" y="1431525"/>
            <a:ext cx="250541" cy="25054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5" name="Freeform 15"/>
          <p:cNvSpPr/>
          <p:nvPr/>
        </p:nvSpPr>
        <p:spPr>
          <a:xfrm>
            <a:off x="10072267"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TextBox 16"/>
          <p:cNvSpPr txBox="1"/>
          <p:nvPr/>
        </p:nvSpPr>
        <p:spPr>
          <a:xfrm>
            <a:off x="10163900" y="320095"/>
            <a:ext cx="653421" cy="512445"/>
          </a:xfrm>
          <a:prstGeom prst="rect">
            <a:avLst/>
          </a:prstGeom>
        </p:spPr>
        <p:txBody>
          <a:bodyPr wrap="square" lIns="0" tIns="0" rIns="0" bIns="0" rtlCol="0" anchor="t">
            <a:spAutoFit/>
          </a:bodyPr>
          <a:lstStyle/>
          <a:p>
            <a:pPr algn="ctr">
              <a:lnSpc>
                <a:spcPts val="4140"/>
              </a:lnSpc>
            </a:pPr>
            <a:r>
              <a:rPr lang="en-US" sz="3000" b="1" spc="294">
                <a:solidFill>
                  <a:srgbClr val="FFFBFB"/>
                </a:solidFill>
                <a:latin typeface="DM Sans Bold"/>
              </a:rPr>
              <a:t>3</a:t>
            </a:r>
          </a:p>
        </p:txBody>
      </p:sp>
      <p:grpSp>
        <p:nvGrpSpPr>
          <p:cNvPr id="17" name="Group 17"/>
          <p:cNvGrpSpPr/>
          <p:nvPr/>
        </p:nvGrpSpPr>
        <p:grpSpPr>
          <a:xfrm>
            <a:off x="10365340" y="1431525"/>
            <a:ext cx="250541" cy="250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0" name="Freeform 20"/>
          <p:cNvSpPr/>
          <p:nvPr/>
        </p:nvSpPr>
        <p:spPr>
          <a:xfrm>
            <a:off x="13639955"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TextBox 21"/>
          <p:cNvSpPr txBox="1"/>
          <p:nvPr/>
        </p:nvSpPr>
        <p:spPr>
          <a:xfrm>
            <a:off x="13731588" y="320095"/>
            <a:ext cx="653421" cy="512445"/>
          </a:xfrm>
          <a:prstGeom prst="rect">
            <a:avLst/>
          </a:prstGeom>
        </p:spPr>
        <p:txBody>
          <a:bodyPr wrap="square"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2" name="Group 22"/>
          <p:cNvGrpSpPr/>
          <p:nvPr/>
        </p:nvGrpSpPr>
        <p:grpSpPr>
          <a:xfrm>
            <a:off x="13933028" y="1431525"/>
            <a:ext cx="250541" cy="25054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4" name="TextBox 2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5" name="AutoShape 25"/>
          <p:cNvSpPr/>
          <p:nvPr/>
        </p:nvSpPr>
        <p:spPr>
          <a:xfrm>
            <a:off x="15550262" y="1556796"/>
            <a:ext cx="232518" cy="3815670"/>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6" name="AutoShape 26"/>
          <p:cNvSpPr/>
          <p:nvPr/>
        </p:nvSpPr>
        <p:spPr>
          <a:xfrm>
            <a:off x="2549642" y="5372466"/>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7" name="Freeform 27"/>
          <p:cNvSpPr/>
          <p:nvPr/>
        </p:nvSpPr>
        <p:spPr>
          <a:xfrm>
            <a:off x="357947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TextBox 28"/>
          <p:cNvSpPr txBox="1"/>
          <p:nvPr/>
        </p:nvSpPr>
        <p:spPr>
          <a:xfrm>
            <a:off x="3671111" y="4112651"/>
            <a:ext cx="653421" cy="512445"/>
          </a:xfrm>
          <a:prstGeom prst="rect">
            <a:avLst/>
          </a:prstGeom>
        </p:spPr>
        <p:txBody>
          <a:bodyPr wrap="square"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29" name="Group 29"/>
          <p:cNvGrpSpPr/>
          <p:nvPr/>
        </p:nvGrpSpPr>
        <p:grpSpPr>
          <a:xfrm>
            <a:off x="3872551" y="5224082"/>
            <a:ext cx="250541" cy="25054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1" name="TextBox 3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2" name="Freeform 32"/>
          <p:cNvSpPr/>
          <p:nvPr/>
        </p:nvSpPr>
        <p:spPr>
          <a:xfrm>
            <a:off x="10197538" y="3856017"/>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3" name="TextBox 33"/>
          <p:cNvSpPr txBox="1"/>
          <p:nvPr/>
        </p:nvSpPr>
        <p:spPr>
          <a:xfrm>
            <a:off x="10289171" y="4103597"/>
            <a:ext cx="653421" cy="512445"/>
          </a:xfrm>
          <a:prstGeom prst="rect">
            <a:avLst/>
          </a:prstGeom>
        </p:spPr>
        <p:txBody>
          <a:bodyPr wrap="square"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34" name="Group 34"/>
          <p:cNvGrpSpPr/>
          <p:nvPr/>
        </p:nvGrpSpPr>
        <p:grpSpPr>
          <a:xfrm>
            <a:off x="10490611" y="5215028"/>
            <a:ext cx="250541" cy="250541"/>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7" name="Freeform 37"/>
          <p:cNvSpPr/>
          <p:nvPr/>
        </p:nvSpPr>
        <p:spPr>
          <a:xfrm>
            <a:off x="13654685" y="39106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8" name="TextBox 38"/>
          <p:cNvSpPr txBox="1"/>
          <p:nvPr/>
        </p:nvSpPr>
        <p:spPr>
          <a:xfrm>
            <a:off x="13746318" y="4158251"/>
            <a:ext cx="653421" cy="512445"/>
          </a:xfrm>
          <a:prstGeom prst="rect">
            <a:avLst/>
          </a:prstGeom>
        </p:spPr>
        <p:txBody>
          <a:bodyPr wrap="square"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39" name="Group 39"/>
          <p:cNvGrpSpPr/>
          <p:nvPr/>
        </p:nvGrpSpPr>
        <p:grpSpPr>
          <a:xfrm>
            <a:off x="13947758" y="5269682"/>
            <a:ext cx="250541" cy="250541"/>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1" name="TextBox 4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2" name="AutoShape 42"/>
          <p:cNvSpPr/>
          <p:nvPr/>
        </p:nvSpPr>
        <p:spPr>
          <a:xfrm>
            <a:off x="2622137" y="5372466"/>
            <a:ext cx="0" cy="374636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3" name="AutoShape 43"/>
          <p:cNvSpPr/>
          <p:nvPr/>
        </p:nvSpPr>
        <p:spPr>
          <a:xfrm flipH="1">
            <a:off x="2622137" y="911883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4" name="Freeform 44"/>
          <p:cNvSpPr/>
          <p:nvPr/>
        </p:nvSpPr>
        <p:spPr>
          <a:xfrm>
            <a:off x="357947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5" name="TextBox 45"/>
          <p:cNvSpPr txBox="1"/>
          <p:nvPr/>
        </p:nvSpPr>
        <p:spPr>
          <a:xfrm>
            <a:off x="3671111" y="7867753"/>
            <a:ext cx="653421" cy="512445"/>
          </a:xfrm>
          <a:prstGeom prst="rect">
            <a:avLst/>
          </a:prstGeom>
        </p:spPr>
        <p:txBody>
          <a:bodyPr wrap="square"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46" name="Group 46"/>
          <p:cNvGrpSpPr/>
          <p:nvPr/>
        </p:nvGrpSpPr>
        <p:grpSpPr>
          <a:xfrm>
            <a:off x="3872551" y="8979184"/>
            <a:ext cx="250541" cy="250541"/>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8" name="TextBox 4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9" name="Freeform 49"/>
          <p:cNvSpPr/>
          <p:nvPr/>
        </p:nvSpPr>
        <p:spPr>
          <a:xfrm>
            <a:off x="682559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0" name="TextBox 50"/>
          <p:cNvSpPr txBox="1"/>
          <p:nvPr/>
        </p:nvSpPr>
        <p:spPr>
          <a:xfrm>
            <a:off x="6917231" y="7867753"/>
            <a:ext cx="653421" cy="512445"/>
          </a:xfrm>
          <a:prstGeom prst="rect">
            <a:avLst/>
          </a:prstGeom>
        </p:spPr>
        <p:txBody>
          <a:bodyPr wrap="square"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1" name="Group 51"/>
          <p:cNvGrpSpPr/>
          <p:nvPr/>
        </p:nvGrpSpPr>
        <p:grpSpPr>
          <a:xfrm>
            <a:off x="7118671" y="8979184"/>
            <a:ext cx="250541" cy="250541"/>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3" name="TextBox 5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4" name="Freeform 54"/>
          <p:cNvSpPr/>
          <p:nvPr/>
        </p:nvSpPr>
        <p:spPr>
          <a:xfrm>
            <a:off x="10072267"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5" name="TextBox 55"/>
          <p:cNvSpPr txBox="1"/>
          <p:nvPr/>
        </p:nvSpPr>
        <p:spPr>
          <a:xfrm>
            <a:off x="10163900" y="7867753"/>
            <a:ext cx="653421" cy="512445"/>
          </a:xfrm>
          <a:prstGeom prst="rect">
            <a:avLst/>
          </a:prstGeom>
        </p:spPr>
        <p:txBody>
          <a:bodyPr wrap="square"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56" name="Group 56"/>
          <p:cNvGrpSpPr/>
          <p:nvPr/>
        </p:nvGrpSpPr>
        <p:grpSpPr>
          <a:xfrm>
            <a:off x="10365340" y="8979184"/>
            <a:ext cx="250541" cy="250541"/>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8" name="TextBox 5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9" name="Freeform 59"/>
          <p:cNvSpPr/>
          <p:nvPr/>
        </p:nvSpPr>
        <p:spPr>
          <a:xfrm>
            <a:off x="13639955"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0" name="TextBox 60"/>
          <p:cNvSpPr txBox="1"/>
          <p:nvPr/>
        </p:nvSpPr>
        <p:spPr>
          <a:xfrm>
            <a:off x="13731588" y="7867753"/>
            <a:ext cx="653421" cy="512445"/>
          </a:xfrm>
          <a:prstGeom prst="rect">
            <a:avLst/>
          </a:prstGeom>
        </p:spPr>
        <p:txBody>
          <a:bodyPr wrap="square"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61" name="Group 61"/>
          <p:cNvGrpSpPr/>
          <p:nvPr/>
        </p:nvGrpSpPr>
        <p:grpSpPr>
          <a:xfrm>
            <a:off x="13933028" y="8979184"/>
            <a:ext cx="250541" cy="250541"/>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3" name="TextBox 6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4" name="Freeform 64"/>
          <p:cNvSpPr/>
          <p:nvPr/>
        </p:nvSpPr>
        <p:spPr>
          <a:xfrm>
            <a:off x="6725168" y="3185111"/>
            <a:ext cx="1182457" cy="1796550"/>
          </a:xfrm>
          <a:custGeom>
            <a:avLst/>
            <a:gdLst/>
            <a:ahLst/>
            <a:cxnLst/>
            <a:rect l="l" t="t" r="r" b="b"/>
            <a:pathLst>
              <a:path w="1182457" h="1796550">
                <a:moveTo>
                  <a:pt x="0" y="0"/>
                </a:moveTo>
                <a:lnTo>
                  <a:pt x="1182456" y="0"/>
                </a:lnTo>
                <a:lnTo>
                  <a:pt x="1182456" y="1796550"/>
                </a:lnTo>
                <a:lnTo>
                  <a:pt x="0" y="17965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5" name="Group 65"/>
          <p:cNvGrpSpPr/>
          <p:nvPr/>
        </p:nvGrpSpPr>
        <p:grpSpPr>
          <a:xfrm>
            <a:off x="7143454" y="5124748"/>
            <a:ext cx="357582" cy="357582"/>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67" name="TextBox 67"/>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68" name="Group 68"/>
          <p:cNvGrpSpPr/>
          <p:nvPr/>
        </p:nvGrpSpPr>
        <p:grpSpPr>
          <a:xfrm>
            <a:off x="5015138" y="5980011"/>
            <a:ext cx="5350202" cy="1921800"/>
            <a:chOff x="0" y="-47625"/>
            <a:chExt cx="7133603" cy="2562399"/>
          </a:xfrm>
        </p:grpSpPr>
        <p:sp>
          <p:nvSpPr>
            <p:cNvPr id="69" name="TextBox 69"/>
            <p:cNvSpPr txBox="1"/>
            <p:nvPr/>
          </p:nvSpPr>
          <p:spPr>
            <a:xfrm>
              <a:off x="310401" y="-47625"/>
              <a:ext cx="5378122" cy="1299929"/>
            </a:xfrm>
            <a:prstGeom prst="rect">
              <a:avLst/>
            </a:prstGeom>
          </p:spPr>
          <p:txBody>
            <a:bodyPr lIns="0" tIns="0" rIns="0" bIns="0" rtlCol="0" anchor="t">
              <a:spAutoFit/>
            </a:bodyPr>
            <a:lstStyle/>
            <a:p>
              <a:pPr algn="ctr">
                <a:lnSpc>
                  <a:spcPts val="3939"/>
                </a:lnSpc>
              </a:pPr>
              <a:r>
                <a:rPr lang="en-US" sz="2854" b="1" spc="279">
                  <a:solidFill>
                    <a:srgbClr val="231F20"/>
                  </a:solidFill>
                  <a:latin typeface="DM Sans Bold"/>
                </a:rPr>
                <a:t>ЧИСТКА СИФОНА ДЛЯ КОНДЕНСАТА</a:t>
              </a:r>
            </a:p>
          </p:txBody>
        </p:sp>
        <p:sp>
          <p:nvSpPr>
            <p:cNvPr id="70" name="TextBox 70"/>
            <p:cNvSpPr txBox="1"/>
            <p:nvPr/>
          </p:nvSpPr>
          <p:spPr>
            <a:xfrm>
              <a:off x="0" y="1407292"/>
              <a:ext cx="7133603" cy="1107482"/>
            </a:xfrm>
            <a:prstGeom prst="rect">
              <a:avLst/>
            </a:prstGeom>
          </p:spPr>
          <p:txBody>
            <a:bodyPr lIns="0" tIns="0" rIns="0" bIns="0" rtlCol="0" anchor="t">
              <a:spAutoFit/>
            </a:bodyPr>
            <a:lstStyle/>
            <a:p>
              <a:pPr>
                <a:lnSpc>
                  <a:spcPts val="3359"/>
                </a:lnSpc>
              </a:pPr>
              <a:r>
                <a:rPr lang="en-US" sz="2400" b="1">
                  <a:solidFill>
                    <a:srgbClr val="2A2E3A"/>
                  </a:solidFill>
                  <a:latin typeface="Helios"/>
                </a:rPr>
                <a:t>Конденсационный сифон снимается и очищается внутри.</a:t>
              </a:r>
            </a:p>
          </p:txBody>
        </p:sp>
      </p:grpSp>
      <p:sp>
        <p:nvSpPr>
          <p:cNvPr id="71" name="TextBox 71"/>
          <p:cNvSpPr txBox="1"/>
          <p:nvPr/>
        </p:nvSpPr>
        <p:spPr>
          <a:xfrm>
            <a:off x="6855950" y="3495696"/>
            <a:ext cx="932590" cy="726016"/>
          </a:xfrm>
          <a:prstGeom prst="rect">
            <a:avLst/>
          </a:prstGeom>
        </p:spPr>
        <p:txBody>
          <a:bodyPr wrap="square" lIns="0" tIns="0" rIns="0" bIns="0" rtlCol="0" anchor="t">
            <a:spAutoFit/>
          </a:bodyPr>
          <a:lstStyle/>
          <a:p>
            <a:pPr algn="ctr">
              <a:lnSpc>
                <a:spcPts val="5908"/>
              </a:lnSpc>
            </a:pPr>
            <a:r>
              <a:rPr lang="en-US" sz="4281" b="1" spc="419">
                <a:solidFill>
                  <a:srgbClr val="FFFBFB"/>
                </a:solidFill>
                <a:latin typeface="DM Sans Bold"/>
              </a:rPr>
              <a:t>7</a:t>
            </a:r>
          </a:p>
        </p:txBody>
      </p:sp>
      <p:sp>
        <p:nvSpPr>
          <p:cNvPr id="72" name="TextBox 72"/>
          <p:cNvSpPr txBox="1"/>
          <p:nvPr/>
        </p:nvSpPr>
        <p:spPr>
          <a:xfrm>
            <a:off x="2123667" y="1898"/>
            <a:ext cx="13659113" cy="645802"/>
          </a:xfrm>
          <a:prstGeom prst="rect">
            <a:avLst/>
          </a:prstGeom>
        </p:spPr>
        <p:txBody>
          <a:bodyPr wrap="square"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Конденсационного Котла</a:t>
            </a:r>
          </a:p>
        </p:txBody>
      </p:sp>
      <p:sp>
        <p:nvSpPr>
          <p:cNvPr id="73" name="TextBox 73"/>
          <p:cNvSpPr txBox="1"/>
          <p:nvPr/>
        </p:nvSpPr>
        <p:spPr>
          <a:xfrm>
            <a:off x="2622137" y="2021156"/>
            <a:ext cx="2971684" cy="1060740"/>
          </a:xfrm>
          <a:prstGeom prst="rect">
            <a:avLst/>
          </a:prstGeom>
        </p:spPr>
        <p:txBody>
          <a:bodyPr wrap="square"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a:p>
            <a:pPr algn="ctr">
              <a:lnSpc>
                <a:spcPts val="2760"/>
              </a:lnSpc>
            </a:pPr>
            <a:endParaRPr lang="en-US" sz="2000" b="1" spc="196">
              <a:solidFill>
                <a:srgbClr val="231F20"/>
              </a:solidFill>
              <a:latin typeface="DM Sans Bold"/>
            </a:endParaRPr>
          </a:p>
        </p:txBody>
      </p:sp>
      <p:sp>
        <p:nvSpPr>
          <p:cNvPr id="74" name="TextBox 74"/>
          <p:cNvSpPr txBox="1"/>
          <p:nvPr/>
        </p:nvSpPr>
        <p:spPr>
          <a:xfrm>
            <a:off x="5868257" y="2021156"/>
            <a:ext cx="2751369" cy="339195"/>
          </a:xfrm>
          <a:prstGeom prst="rect">
            <a:avLst/>
          </a:prstGeom>
        </p:spPr>
        <p:txBody>
          <a:bodyPr wrap="square"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75" name="TextBox 75"/>
          <p:cNvSpPr txBox="1"/>
          <p:nvPr/>
        </p:nvSpPr>
        <p:spPr>
          <a:xfrm>
            <a:off x="9114926" y="2021156"/>
            <a:ext cx="2751369" cy="1416413"/>
          </a:xfrm>
          <a:prstGeom prst="rect">
            <a:avLst/>
          </a:prstGeom>
        </p:spPr>
        <p:txBody>
          <a:bodyPr wrap="square"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76" name="TextBox 76"/>
          <p:cNvSpPr txBox="1"/>
          <p:nvPr/>
        </p:nvSpPr>
        <p:spPr>
          <a:xfrm>
            <a:off x="12689253" y="1859231"/>
            <a:ext cx="2988632" cy="1416413"/>
          </a:xfrm>
          <a:prstGeom prst="rect">
            <a:avLst/>
          </a:prstGeom>
        </p:spPr>
        <p:txBody>
          <a:bodyPr wrap="square" lIns="0" tIns="0" rIns="0" bIns="0" rtlCol="0" anchor="t">
            <a:spAutoFit/>
          </a:bodyPr>
          <a:lstStyle/>
          <a:p>
            <a:pPr algn="ctr">
              <a:lnSpc>
                <a:spcPts val="2760"/>
              </a:lnSpc>
            </a:pPr>
            <a:r>
              <a:rPr lang="en-US" sz="2000" b="1" spc="196">
                <a:solidFill>
                  <a:srgbClr val="231F20"/>
                </a:solidFill>
                <a:latin typeface="DM Sans Bold"/>
              </a:rPr>
              <a:t>ОЧИСТКА ОСНОВНОГО ТЕПЛООБМЕННИКА И ГОРЕЛКИ</a:t>
            </a:r>
          </a:p>
        </p:txBody>
      </p:sp>
      <p:sp>
        <p:nvSpPr>
          <p:cNvPr id="77" name="TextBox 77"/>
          <p:cNvSpPr txBox="1"/>
          <p:nvPr/>
        </p:nvSpPr>
        <p:spPr>
          <a:xfrm>
            <a:off x="2622137" y="5813713"/>
            <a:ext cx="2751369" cy="1057341"/>
          </a:xfrm>
          <a:prstGeom prst="rect">
            <a:avLst/>
          </a:prstGeom>
        </p:spPr>
        <p:txBody>
          <a:bodyPr wrap="square" lIns="0" tIns="0" rIns="0" bIns="0" rtlCol="0" anchor="t">
            <a:spAutoFit/>
          </a:bodyPr>
          <a:lstStyle/>
          <a:p>
            <a:pPr algn="ctr">
              <a:lnSpc>
                <a:spcPts val="2760"/>
              </a:lnSpc>
            </a:pPr>
            <a:r>
              <a:rPr lang="en-US" sz="2000" b="1" spc="196">
                <a:solidFill>
                  <a:srgbClr val="231F20"/>
                </a:solidFill>
                <a:latin typeface="DM Sans Bold"/>
              </a:rPr>
              <a:t>КОНТРОЛЬ НАСОСА (ЕСЛИ АСИНХРОННЫЙ)</a:t>
            </a:r>
          </a:p>
        </p:txBody>
      </p:sp>
      <p:sp>
        <p:nvSpPr>
          <p:cNvPr id="78" name="TextBox 78"/>
          <p:cNvSpPr txBox="1"/>
          <p:nvPr/>
        </p:nvSpPr>
        <p:spPr>
          <a:xfrm>
            <a:off x="9144000" y="5813713"/>
            <a:ext cx="3085437" cy="698268"/>
          </a:xfrm>
          <a:prstGeom prst="rect">
            <a:avLst/>
          </a:prstGeom>
        </p:spPr>
        <p:txBody>
          <a:bodyPr wrap="square" lIns="0" tIns="0" rIns="0" bIns="0" rtlCol="0" anchor="t">
            <a:spAutoFit/>
          </a:bodyPr>
          <a:lstStyle/>
          <a:p>
            <a:pPr algn="ctr">
              <a:lnSpc>
                <a:spcPts val="2760"/>
              </a:lnSpc>
            </a:pPr>
            <a:r>
              <a:rPr lang="en-US" sz="2000" b="1" spc="196">
                <a:solidFill>
                  <a:srgbClr val="231F20"/>
                </a:solidFill>
                <a:latin typeface="DM Sans Bold"/>
              </a:rPr>
              <a:t>ОЧИСТКА ОТВОД КОНДЕНСАТА</a:t>
            </a:r>
          </a:p>
        </p:txBody>
      </p:sp>
      <p:sp>
        <p:nvSpPr>
          <p:cNvPr id="79" name="TextBox 79"/>
          <p:cNvSpPr txBox="1"/>
          <p:nvPr/>
        </p:nvSpPr>
        <p:spPr>
          <a:xfrm>
            <a:off x="12697344" y="5859313"/>
            <a:ext cx="3407435" cy="1057341"/>
          </a:xfrm>
          <a:prstGeom prst="rect">
            <a:avLst/>
          </a:prstGeom>
        </p:spPr>
        <p:txBody>
          <a:bodyPr wrap="square"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80" name="TextBox 80"/>
          <p:cNvSpPr txBox="1"/>
          <p:nvPr/>
        </p:nvSpPr>
        <p:spPr>
          <a:xfrm>
            <a:off x="2123667" y="9568815"/>
            <a:ext cx="3249839" cy="1416413"/>
          </a:xfrm>
          <a:prstGeom prst="rect">
            <a:avLst/>
          </a:prstGeom>
        </p:spPr>
        <p:txBody>
          <a:bodyPr wrap="square"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a:t>
            </a:r>
          </a:p>
          <a:p>
            <a:pPr algn="ctr">
              <a:lnSpc>
                <a:spcPts val="2760"/>
              </a:lnSpc>
            </a:pPr>
            <a:r>
              <a:rPr lang="en-US" sz="2000" b="1" spc="196">
                <a:solidFill>
                  <a:srgbClr val="231F20"/>
                </a:solidFill>
                <a:latin typeface="DM Sans Bold"/>
              </a:rPr>
              <a:t>(ОПЦИОНАЛЬНО)</a:t>
            </a:r>
          </a:p>
        </p:txBody>
      </p:sp>
      <p:sp>
        <p:nvSpPr>
          <p:cNvPr id="81" name="TextBox 81"/>
          <p:cNvSpPr txBox="1"/>
          <p:nvPr/>
        </p:nvSpPr>
        <p:spPr>
          <a:xfrm>
            <a:off x="5868257" y="9568815"/>
            <a:ext cx="2751369" cy="698268"/>
          </a:xfrm>
          <a:prstGeom prst="rect">
            <a:avLst/>
          </a:prstGeom>
        </p:spPr>
        <p:txBody>
          <a:bodyPr wrap="square"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82" name="TextBox 82"/>
          <p:cNvSpPr txBox="1"/>
          <p:nvPr/>
        </p:nvSpPr>
        <p:spPr>
          <a:xfrm>
            <a:off x="8809874" y="9568815"/>
            <a:ext cx="3252529" cy="1057341"/>
          </a:xfrm>
          <a:prstGeom prst="rect">
            <a:avLst/>
          </a:prstGeom>
        </p:spPr>
        <p:txBody>
          <a:bodyPr wrap="square"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83" name="TextBox 83"/>
          <p:cNvSpPr txBox="1"/>
          <p:nvPr/>
        </p:nvSpPr>
        <p:spPr>
          <a:xfrm>
            <a:off x="12573873" y="9568815"/>
            <a:ext cx="2860111" cy="698268"/>
          </a:xfrm>
          <a:prstGeom prst="rect">
            <a:avLst/>
          </a:prstGeom>
        </p:spPr>
        <p:txBody>
          <a:bodyPr wrap="square"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1556138"/>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TextBox 4"/>
          <p:cNvSpPr txBox="1"/>
          <p:nvPr/>
        </p:nvSpPr>
        <p:spPr>
          <a:xfrm>
            <a:off x="2622137" y="2021156"/>
            <a:ext cx="2971684"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a:p>
            <a:pPr algn="ctr">
              <a:lnSpc>
                <a:spcPts val="2760"/>
              </a:lnSpc>
            </a:pPr>
            <a:endParaRPr lang="en-US" sz="2000" b="1" spc="196">
              <a:solidFill>
                <a:srgbClr val="231F20"/>
              </a:solidFill>
              <a:latin typeface="DM Sans Bold"/>
            </a:endParaRPr>
          </a:p>
        </p:txBody>
      </p:sp>
      <p:sp>
        <p:nvSpPr>
          <p:cNvPr id="5" name="Freeform 5"/>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357947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367111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grpSp>
        <p:nvGrpSpPr>
          <p:cNvPr id="8" name="Group 8"/>
          <p:cNvGrpSpPr/>
          <p:nvPr/>
        </p:nvGrpSpPr>
        <p:grpSpPr>
          <a:xfrm>
            <a:off x="3872551" y="1437240"/>
            <a:ext cx="250541" cy="25054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1" name="Freeform 11"/>
          <p:cNvSpPr/>
          <p:nvPr/>
        </p:nvSpPr>
        <p:spPr>
          <a:xfrm>
            <a:off x="682559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691723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grpSp>
        <p:nvGrpSpPr>
          <p:cNvPr id="13" name="Group 13"/>
          <p:cNvGrpSpPr/>
          <p:nvPr/>
        </p:nvGrpSpPr>
        <p:grpSpPr>
          <a:xfrm>
            <a:off x="7118671" y="1431525"/>
            <a:ext cx="250541" cy="25054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6" name="Freeform 16"/>
          <p:cNvSpPr/>
          <p:nvPr/>
        </p:nvSpPr>
        <p:spPr>
          <a:xfrm>
            <a:off x="10072267"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TextBox 17"/>
          <p:cNvSpPr txBox="1"/>
          <p:nvPr/>
        </p:nvSpPr>
        <p:spPr>
          <a:xfrm>
            <a:off x="10163900"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grpSp>
        <p:nvGrpSpPr>
          <p:cNvPr id="18" name="Group 18"/>
          <p:cNvGrpSpPr/>
          <p:nvPr/>
        </p:nvGrpSpPr>
        <p:grpSpPr>
          <a:xfrm>
            <a:off x="10365340" y="1431525"/>
            <a:ext cx="250541" cy="25054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1" name="Freeform 21"/>
          <p:cNvSpPr/>
          <p:nvPr/>
        </p:nvSpPr>
        <p:spPr>
          <a:xfrm>
            <a:off x="13639955"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TextBox 22"/>
          <p:cNvSpPr txBox="1"/>
          <p:nvPr/>
        </p:nvSpPr>
        <p:spPr>
          <a:xfrm>
            <a:off x="13731588"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3" name="Group 23"/>
          <p:cNvGrpSpPr/>
          <p:nvPr/>
        </p:nvGrpSpPr>
        <p:grpSpPr>
          <a:xfrm>
            <a:off x="13933028" y="1431525"/>
            <a:ext cx="250541" cy="25054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5" name="TextBox 2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6" name="AutoShape 26"/>
          <p:cNvSpPr/>
          <p:nvPr/>
        </p:nvSpPr>
        <p:spPr>
          <a:xfrm>
            <a:off x="15550262" y="1556796"/>
            <a:ext cx="232518" cy="3815670"/>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7" name="AutoShape 27"/>
          <p:cNvSpPr/>
          <p:nvPr/>
        </p:nvSpPr>
        <p:spPr>
          <a:xfrm>
            <a:off x="2549642" y="5372466"/>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8" name="Freeform 28"/>
          <p:cNvSpPr/>
          <p:nvPr/>
        </p:nvSpPr>
        <p:spPr>
          <a:xfrm>
            <a:off x="6821500" y="3865071"/>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6913133"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0" name="Group 30"/>
          <p:cNvGrpSpPr/>
          <p:nvPr/>
        </p:nvGrpSpPr>
        <p:grpSpPr>
          <a:xfrm>
            <a:off x="7114573" y="5224082"/>
            <a:ext cx="250541" cy="25054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2" name="TextBox 3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3" name="Freeform 33"/>
          <p:cNvSpPr/>
          <p:nvPr/>
        </p:nvSpPr>
        <p:spPr>
          <a:xfrm>
            <a:off x="10197538" y="3856017"/>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4" name="TextBox 34"/>
          <p:cNvSpPr txBox="1"/>
          <p:nvPr/>
        </p:nvSpPr>
        <p:spPr>
          <a:xfrm>
            <a:off x="10289171" y="4103597"/>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35" name="Group 35"/>
          <p:cNvGrpSpPr/>
          <p:nvPr/>
        </p:nvGrpSpPr>
        <p:grpSpPr>
          <a:xfrm>
            <a:off x="10490611" y="5215028"/>
            <a:ext cx="250541" cy="250541"/>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7" name="TextBox 3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8" name="Freeform 38"/>
          <p:cNvSpPr/>
          <p:nvPr/>
        </p:nvSpPr>
        <p:spPr>
          <a:xfrm>
            <a:off x="13654685" y="39106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9" name="TextBox 39"/>
          <p:cNvSpPr txBox="1"/>
          <p:nvPr/>
        </p:nvSpPr>
        <p:spPr>
          <a:xfrm>
            <a:off x="13746318" y="41582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0" name="Group 40"/>
          <p:cNvGrpSpPr/>
          <p:nvPr/>
        </p:nvGrpSpPr>
        <p:grpSpPr>
          <a:xfrm>
            <a:off x="13947758" y="5269682"/>
            <a:ext cx="250541" cy="25054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3" name="AutoShape 43"/>
          <p:cNvSpPr/>
          <p:nvPr/>
        </p:nvSpPr>
        <p:spPr>
          <a:xfrm>
            <a:off x="2622137" y="5372466"/>
            <a:ext cx="0" cy="374636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4" name="AutoShape 44"/>
          <p:cNvSpPr/>
          <p:nvPr/>
        </p:nvSpPr>
        <p:spPr>
          <a:xfrm flipH="1">
            <a:off x="2622137" y="911883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5" name="Freeform 45"/>
          <p:cNvSpPr/>
          <p:nvPr/>
        </p:nvSpPr>
        <p:spPr>
          <a:xfrm>
            <a:off x="357947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6" name="TextBox 46"/>
          <p:cNvSpPr txBox="1"/>
          <p:nvPr/>
        </p:nvSpPr>
        <p:spPr>
          <a:xfrm>
            <a:off x="367111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47" name="Group 47"/>
          <p:cNvGrpSpPr/>
          <p:nvPr/>
        </p:nvGrpSpPr>
        <p:grpSpPr>
          <a:xfrm>
            <a:off x="3872551" y="8979184"/>
            <a:ext cx="250541" cy="250541"/>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9" name="TextBox 4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0" name="Freeform 50"/>
          <p:cNvSpPr/>
          <p:nvPr/>
        </p:nvSpPr>
        <p:spPr>
          <a:xfrm>
            <a:off x="682559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1" name="TextBox 51"/>
          <p:cNvSpPr txBox="1"/>
          <p:nvPr/>
        </p:nvSpPr>
        <p:spPr>
          <a:xfrm>
            <a:off x="691723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2" name="Group 52"/>
          <p:cNvGrpSpPr/>
          <p:nvPr/>
        </p:nvGrpSpPr>
        <p:grpSpPr>
          <a:xfrm>
            <a:off x="7118671" y="8979184"/>
            <a:ext cx="250541" cy="250541"/>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4" name="TextBox 5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5" name="Freeform 55"/>
          <p:cNvSpPr/>
          <p:nvPr/>
        </p:nvSpPr>
        <p:spPr>
          <a:xfrm>
            <a:off x="10072267"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6" name="TextBox 56"/>
          <p:cNvSpPr txBox="1"/>
          <p:nvPr/>
        </p:nvSpPr>
        <p:spPr>
          <a:xfrm>
            <a:off x="10163900"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57" name="Group 57"/>
          <p:cNvGrpSpPr/>
          <p:nvPr/>
        </p:nvGrpSpPr>
        <p:grpSpPr>
          <a:xfrm>
            <a:off x="10365340" y="8979184"/>
            <a:ext cx="250541" cy="250541"/>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9" name="TextBox 5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0" name="TextBox 60"/>
          <p:cNvSpPr txBox="1"/>
          <p:nvPr/>
        </p:nvSpPr>
        <p:spPr>
          <a:xfrm>
            <a:off x="12573873" y="9568815"/>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
        <p:nvSpPr>
          <p:cNvPr id="61" name="Freeform 61"/>
          <p:cNvSpPr/>
          <p:nvPr/>
        </p:nvSpPr>
        <p:spPr>
          <a:xfrm>
            <a:off x="13639955"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2" name="TextBox 62"/>
          <p:cNvSpPr txBox="1"/>
          <p:nvPr/>
        </p:nvSpPr>
        <p:spPr>
          <a:xfrm>
            <a:off x="13731588"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63" name="Group 63"/>
          <p:cNvGrpSpPr/>
          <p:nvPr/>
        </p:nvGrpSpPr>
        <p:grpSpPr>
          <a:xfrm>
            <a:off x="13933028" y="8979184"/>
            <a:ext cx="250541" cy="250541"/>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5" name="TextBox 6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6" name="Freeform 66"/>
          <p:cNvSpPr/>
          <p:nvPr/>
        </p:nvSpPr>
        <p:spPr>
          <a:xfrm>
            <a:off x="3562485" y="3185111"/>
            <a:ext cx="1182457" cy="1796550"/>
          </a:xfrm>
          <a:custGeom>
            <a:avLst/>
            <a:gdLst/>
            <a:ahLst/>
            <a:cxnLst/>
            <a:rect l="l" t="t" r="r" b="b"/>
            <a:pathLst>
              <a:path w="1182457" h="1796550">
                <a:moveTo>
                  <a:pt x="0" y="0"/>
                </a:moveTo>
                <a:lnTo>
                  <a:pt x="1182456" y="0"/>
                </a:lnTo>
                <a:lnTo>
                  <a:pt x="1182456" y="1796550"/>
                </a:lnTo>
                <a:lnTo>
                  <a:pt x="0" y="17965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7" name="Group 67"/>
          <p:cNvGrpSpPr/>
          <p:nvPr/>
        </p:nvGrpSpPr>
        <p:grpSpPr>
          <a:xfrm>
            <a:off x="3980771" y="5124748"/>
            <a:ext cx="357582" cy="357582"/>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69" name="TextBox 69"/>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70" name="Group 70"/>
          <p:cNvGrpSpPr/>
          <p:nvPr/>
        </p:nvGrpSpPr>
        <p:grpSpPr>
          <a:xfrm>
            <a:off x="1732868" y="6027636"/>
            <a:ext cx="5350202" cy="2609798"/>
            <a:chOff x="0" y="-47625"/>
            <a:chExt cx="7133603" cy="3479730"/>
          </a:xfrm>
        </p:grpSpPr>
        <p:sp>
          <p:nvSpPr>
            <p:cNvPr id="71" name="TextBox 71"/>
            <p:cNvSpPr txBox="1"/>
            <p:nvPr/>
          </p:nvSpPr>
          <p:spPr>
            <a:xfrm>
              <a:off x="310401" y="-47625"/>
              <a:ext cx="5378122" cy="1032676"/>
            </a:xfrm>
            <a:prstGeom prst="rect">
              <a:avLst/>
            </a:prstGeom>
          </p:spPr>
          <p:txBody>
            <a:bodyPr lIns="0" tIns="0" rIns="0" bIns="0" rtlCol="0" anchor="t">
              <a:spAutoFit/>
            </a:bodyPr>
            <a:lstStyle/>
            <a:p>
              <a:pPr algn="ctr">
                <a:lnSpc>
                  <a:spcPts val="3111"/>
                </a:lnSpc>
              </a:pPr>
              <a:r>
                <a:rPr lang="en-US" sz="2254" b="1" spc="220">
                  <a:solidFill>
                    <a:srgbClr val="231F20"/>
                  </a:solidFill>
                  <a:latin typeface="DM Sans Bold"/>
                </a:rPr>
                <a:t>КОНТРОЛЬ НАСОСА (ЕСЛИ АСИНХРОННЫЙ)</a:t>
              </a:r>
            </a:p>
          </p:txBody>
        </p:sp>
        <p:sp>
          <p:nvSpPr>
            <p:cNvPr id="72" name="TextBox 72"/>
            <p:cNvSpPr txBox="1"/>
            <p:nvPr/>
          </p:nvSpPr>
          <p:spPr>
            <a:xfrm>
              <a:off x="0" y="1161910"/>
              <a:ext cx="7133603" cy="2270195"/>
            </a:xfrm>
            <a:prstGeom prst="rect">
              <a:avLst/>
            </a:prstGeom>
          </p:spPr>
          <p:txBody>
            <a:bodyPr lIns="0" tIns="0" rIns="0" bIns="0" rtlCol="0" anchor="t">
              <a:spAutoFit/>
            </a:bodyPr>
            <a:lstStyle/>
            <a:p>
              <a:pPr>
                <a:lnSpc>
                  <a:spcPts val="3359"/>
                </a:lnSpc>
              </a:pPr>
              <a:r>
                <a:rPr lang="en-US" sz="2400" b="1">
                  <a:solidFill>
                    <a:srgbClr val="2A2E3A"/>
                  </a:solidFill>
                  <a:latin typeface="Helios"/>
                </a:rPr>
                <a:t>Если насос асинхронный, его проверяют, открутив вал перед ним на случай, если он установлен.</a:t>
              </a:r>
            </a:p>
          </p:txBody>
        </p:sp>
      </p:grpSp>
      <p:sp>
        <p:nvSpPr>
          <p:cNvPr id="73" name="TextBox 73"/>
          <p:cNvSpPr txBox="1"/>
          <p:nvPr/>
        </p:nvSpPr>
        <p:spPr>
          <a:xfrm>
            <a:off x="3693267" y="3495696"/>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8</a:t>
            </a:r>
          </a:p>
        </p:txBody>
      </p:sp>
      <p:sp>
        <p:nvSpPr>
          <p:cNvPr id="74" name="TextBox 74"/>
          <p:cNvSpPr txBox="1"/>
          <p:nvPr/>
        </p:nvSpPr>
        <p:spPr>
          <a:xfrm>
            <a:off x="2123667" y="1898"/>
            <a:ext cx="13659113"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Конденсационного Котла</a:t>
            </a:r>
          </a:p>
        </p:txBody>
      </p:sp>
      <p:sp>
        <p:nvSpPr>
          <p:cNvPr id="75" name="TextBox 75"/>
          <p:cNvSpPr txBox="1"/>
          <p:nvPr/>
        </p:nvSpPr>
        <p:spPr>
          <a:xfrm>
            <a:off x="5868257" y="202115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76" name="TextBox 76"/>
          <p:cNvSpPr txBox="1"/>
          <p:nvPr/>
        </p:nvSpPr>
        <p:spPr>
          <a:xfrm>
            <a:off x="9114926" y="202115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77" name="TextBox 77"/>
          <p:cNvSpPr txBox="1"/>
          <p:nvPr/>
        </p:nvSpPr>
        <p:spPr>
          <a:xfrm>
            <a:off x="12689253" y="1859231"/>
            <a:ext cx="2988632"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ОСНОВНОГО ТЕПЛООБМЕННИКА И ГОРЕЛКИ</a:t>
            </a:r>
          </a:p>
        </p:txBody>
      </p:sp>
      <p:sp>
        <p:nvSpPr>
          <p:cNvPr id="78" name="TextBox 78"/>
          <p:cNvSpPr txBox="1"/>
          <p:nvPr/>
        </p:nvSpPr>
        <p:spPr>
          <a:xfrm>
            <a:off x="5868257" y="5813713"/>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ЧИСТКА СИФОНА ДЛЯ КОНДЕНСАТА</a:t>
            </a:r>
          </a:p>
        </p:txBody>
      </p:sp>
      <p:sp>
        <p:nvSpPr>
          <p:cNvPr id="79" name="TextBox 79"/>
          <p:cNvSpPr txBox="1"/>
          <p:nvPr/>
        </p:nvSpPr>
        <p:spPr>
          <a:xfrm>
            <a:off x="9144000" y="5813713"/>
            <a:ext cx="3085437"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ОТВОД КОНДЕНСАТА</a:t>
            </a:r>
          </a:p>
        </p:txBody>
      </p:sp>
      <p:sp>
        <p:nvSpPr>
          <p:cNvPr id="80" name="TextBox 80"/>
          <p:cNvSpPr txBox="1"/>
          <p:nvPr/>
        </p:nvSpPr>
        <p:spPr>
          <a:xfrm>
            <a:off x="12697344" y="5859313"/>
            <a:ext cx="340743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81" name="TextBox 81"/>
          <p:cNvSpPr txBox="1"/>
          <p:nvPr/>
        </p:nvSpPr>
        <p:spPr>
          <a:xfrm>
            <a:off x="2123667" y="9568815"/>
            <a:ext cx="324983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a:t>
            </a:r>
          </a:p>
          <a:p>
            <a:pPr algn="ctr">
              <a:lnSpc>
                <a:spcPts val="2760"/>
              </a:lnSpc>
            </a:pPr>
            <a:r>
              <a:rPr lang="en-US" sz="2000" b="1" spc="196">
                <a:solidFill>
                  <a:srgbClr val="231F20"/>
                </a:solidFill>
                <a:latin typeface="DM Sans Bold"/>
              </a:rPr>
              <a:t>(ОПЦИОНАЛЬНО)</a:t>
            </a:r>
          </a:p>
        </p:txBody>
      </p:sp>
      <p:sp>
        <p:nvSpPr>
          <p:cNvPr id="82" name="TextBox 82"/>
          <p:cNvSpPr txBox="1"/>
          <p:nvPr/>
        </p:nvSpPr>
        <p:spPr>
          <a:xfrm>
            <a:off x="5868257" y="9568815"/>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83" name="TextBox 83"/>
          <p:cNvSpPr txBox="1"/>
          <p:nvPr/>
        </p:nvSpPr>
        <p:spPr>
          <a:xfrm>
            <a:off x="8809874" y="9568815"/>
            <a:ext cx="325252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80323" y="-145416"/>
            <a:ext cx="12259590" cy="2566292"/>
          </a:xfrm>
          <a:custGeom>
            <a:avLst/>
            <a:gdLst/>
            <a:ahLst/>
            <a:cxnLst/>
            <a:rect l="l" t="t" r="r" b="b"/>
            <a:pathLst>
              <a:path w="12259590" h="2566292">
                <a:moveTo>
                  <a:pt x="0" y="0"/>
                </a:moveTo>
                <a:lnTo>
                  <a:pt x="12259590" y="0"/>
                </a:lnTo>
                <a:lnTo>
                  <a:pt x="12259590" y="2566292"/>
                </a:lnTo>
                <a:lnTo>
                  <a:pt x="0" y="2566292"/>
                </a:lnTo>
                <a:lnTo>
                  <a:pt x="0" y="0"/>
                </a:lnTo>
                <a:close/>
              </a:path>
            </a:pathLst>
          </a:custGeom>
          <a:blipFill>
            <a:blip r:embed="rId2"/>
            <a:stretch>
              <a:fillRect t="-109139" b="-109139"/>
            </a:stretch>
          </a:blipFill>
        </p:spPr>
      </p:sp>
      <p:grpSp>
        <p:nvGrpSpPr>
          <p:cNvPr id="3" name="Group 3"/>
          <p:cNvGrpSpPr/>
          <p:nvPr/>
        </p:nvGrpSpPr>
        <p:grpSpPr>
          <a:xfrm rot="-10800000">
            <a:off x="-6258005" y="-88241"/>
            <a:ext cx="15118279" cy="3185392"/>
            <a:chOff x="0" y="0"/>
            <a:chExt cx="1216146" cy="256240"/>
          </a:xfrm>
        </p:grpSpPr>
        <p:sp>
          <p:nvSpPr>
            <p:cNvPr id="4" name="Freeform 4"/>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5" name="TextBox 5"/>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a:off x="2991105" y="3780737"/>
            <a:ext cx="5070039" cy="5071653"/>
            <a:chOff x="0" y="0"/>
            <a:chExt cx="1335319" cy="1335744"/>
          </a:xfrm>
        </p:grpSpPr>
        <p:sp>
          <p:nvSpPr>
            <p:cNvPr id="10" name="Freeform 10"/>
            <p:cNvSpPr/>
            <p:nvPr/>
          </p:nvSpPr>
          <p:spPr>
            <a:xfrm>
              <a:off x="0" y="0"/>
              <a:ext cx="1335319" cy="1335744"/>
            </a:xfrm>
            <a:custGeom>
              <a:avLst/>
              <a:gdLst/>
              <a:ahLst/>
              <a:cxnLst/>
              <a:rect l="l" t="t" r="r" b="b"/>
              <a:pathLst>
                <a:path w="1335319" h="1335744">
                  <a:moveTo>
                    <a:pt x="0" y="0"/>
                  </a:moveTo>
                  <a:lnTo>
                    <a:pt x="1335319" y="0"/>
                  </a:lnTo>
                  <a:lnTo>
                    <a:pt x="1335319" y="1335744"/>
                  </a:lnTo>
                  <a:lnTo>
                    <a:pt x="0" y="1335744"/>
                  </a:lnTo>
                  <a:close/>
                </a:path>
              </a:pathLst>
            </a:custGeom>
            <a:solidFill>
              <a:srgbClr val="E4E4E4"/>
            </a:solidFill>
            <a:ln w="9525" cap="sq">
              <a:solidFill>
                <a:srgbClr val="2A2E3A"/>
              </a:solidFill>
              <a:prstDash val="solid"/>
              <a:miter/>
            </a:ln>
          </p:spPr>
        </p:sp>
        <p:sp>
          <p:nvSpPr>
            <p:cNvPr id="11" name="TextBox 11"/>
            <p:cNvSpPr txBox="1"/>
            <p:nvPr/>
          </p:nvSpPr>
          <p:spPr>
            <a:xfrm>
              <a:off x="0" y="-38100"/>
              <a:ext cx="1335319" cy="1373844"/>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9522121" y="3780737"/>
            <a:ext cx="5070039" cy="5071653"/>
            <a:chOff x="0" y="0"/>
            <a:chExt cx="1335319" cy="1335744"/>
          </a:xfrm>
        </p:grpSpPr>
        <p:sp>
          <p:nvSpPr>
            <p:cNvPr id="13" name="Freeform 13"/>
            <p:cNvSpPr/>
            <p:nvPr/>
          </p:nvSpPr>
          <p:spPr>
            <a:xfrm>
              <a:off x="0" y="0"/>
              <a:ext cx="1335319" cy="1335744"/>
            </a:xfrm>
            <a:custGeom>
              <a:avLst/>
              <a:gdLst/>
              <a:ahLst/>
              <a:cxnLst/>
              <a:rect l="l" t="t" r="r" b="b"/>
              <a:pathLst>
                <a:path w="1335319" h="1335744">
                  <a:moveTo>
                    <a:pt x="0" y="0"/>
                  </a:moveTo>
                  <a:lnTo>
                    <a:pt x="1335319" y="0"/>
                  </a:lnTo>
                  <a:lnTo>
                    <a:pt x="1335319" y="1335744"/>
                  </a:lnTo>
                  <a:lnTo>
                    <a:pt x="0" y="1335744"/>
                  </a:lnTo>
                  <a:close/>
                </a:path>
              </a:pathLst>
            </a:custGeom>
            <a:solidFill>
              <a:srgbClr val="E4E4E4"/>
            </a:solidFill>
            <a:ln w="9525" cap="sq">
              <a:solidFill>
                <a:srgbClr val="2A2E3A"/>
              </a:solidFill>
              <a:prstDash val="solid"/>
              <a:miter/>
            </a:ln>
          </p:spPr>
        </p:sp>
        <p:sp>
          <p:nvSpPr>
            <p:cNvPr id="14" name="TextBox 14"/>
            <p:cNvSpPr txBox="1"/>
            <p:nvPr/>
          </p:nvSpPr>
          <p:spPr>
            <a:xfrm>
              <a:off x="0" y="-38100"/>
              <a:ext cx="1335319" cy="1373844"/>
            </a:xfrm>
            <a:prstGeom prst="rect">
              <a:avLst/>
            </a:prstGeom>
          </p:spPr>
          <p:txBody>
            <a:bodyPr lIns="50800" tIns="50800" rIns="50800" bIns="50800" rtlCol="0" anchor="ctr"/>
            <a:lstStyle/>
            <a:p>
              <a:pPr algn="ctr">
                <a:lnSpc>
                  <a:spcPts val="2100"/>
                </a:lnSpc>
              </a:pPr>
              <a:endParaRPr/>
            </a:p>
          </p:txBody>
        </p:sp>
      </p:grpSp>
      <p:grpSp>
        <p:nvGrpSpPr>
          <p:cNvPr id="15" name="Group 15"/>
          <p:cNvGrpSpPr/>
          <p:nvPr/>
        </p:nvGrpSpPr>
        <p:grpSpPr>
          <a:xfrm>
            <a:off x="13814230" y="9258300"/>
            <a:ext cx="5765006" cy="1028700"/>
            <a:chOff x="0" y="0"/>
            <a:chExt cx="1049690" cy="187305"/>
          </a:xfrm>
        </p:grpSpPr>
        <p:sp>
          <p:nvSpPr>
            <p:cNvPr id="16" name="Freeform 16"/>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A20E20"/>
            </a:solidFill>
          </p:spPr>
        </p:sp>
        <p:sp>
          <p:nvSpPr>
            <p:cNvPr id="17" name="TextBox 17"/>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18" name="TextBox 18"/>
          <p:cNvSpPr txBox="1"/>
          <p:nvPr/>
        </p:nvSpPr>
        <p:spPr>
          <a:xfrm>
            <a:off x="1203652" y="849638"/>
            <a:ext cx="4824757" cy="1734032"/>
          </a:xfrm>
          <a:prstGeom prst="rect">
            <a:avLst/>
          </a:prstGeom>
        </p:spPr>
        <p:txBody>
          <a:bodyPr lIns="0" tIns="0" rIns="0" bIns="0" rtlCol="0" anchor="t">
            <a:spAutoFit/>
          </a:bodyPr>
          <a:lstStyle/>
          <a:p>
            <a:pPr algn="ctr">
              <a:lnSpc>
                <a:spcPts val="6877"/>
              </a:lnSpc>
            </a:pPr>
            <a:r>
              <a:rPr lang="en-US" sz="5731">
                <a:solidFill>
                  <a:srgbClr val="FFFFFF"/>
                </a:solidFill>
                <a:latin typeface="TT Hoves Bold"/>
              </a:rPr>
              <a:t>Наши Продукты</a:t>
            </a:r>
          </a:p>
        </p:txBody>
      </p:sp>
      <p:graphicFrame>
        <p:nvGraphicFramePr>
          <p:cNvPr id="20" name="Table 20"/>
          <p:cNvGraphicFramePr>
            <a:graphicFrameLocks noGrp="1"/>
          </p:cNvGraphicFramePr>
          <p:nvPr>
            <p:extLst>
              <p:ext uri="{D42A27DB-BD31-4B8C-83A1-F6EECF244321}">
                <p14:modId xmlns:p14="http://schemas.microsoft.com/office/powerpoint/2010/main" val="3845159229"/>
              </p:ext>
            </p:extLst>
          </p:nvPr>
        </p:nvGraphicFramePr>
        <p:xfrm>
          <a:off x="3276600" y="3776766"/>
          <a:ext cx="4499051" cy="5667375"/>
        </p:xfrm>
        <a:graphic>
          <a:graphicData uri="http://schemas.openxmlformats.org/drawingml/2006/table">
            <a:tbl>
              <a:tblPr/>
              <a:tblGrid>
                <a:gridCol w="4499051">
                  <a:extLst>
                    <a:ext uri="{9D8B030D-6E8A-4147-A177-3AD203B41FA5}">
                      <a16:colId xmlns:a16="http://schemas.microsoft.com/office/drawing/2014/main" val="20000"/>
                    </a:ext>
                  </a:extLst>
                </a:gridCol>
              </a:tblGrid>
              <a:tr h="2047875">
                <a:tc>
                  <a:txBody>
                    <a:bodyPr/>
                    <a:lstStyle/>
                    <a:p>
                      <a:pPr algn="ctr">
                        <a:lnSpc>
                          <a:spcPts val="4199"/>
                        </a:lnSpc>
                        <a:defRPr/>
                      </a:pPr>
                      <a:r>
                        <a:rPr lang="en-US" sz="2999" dirty="0">
                          <a:solidFill>
                            <a:srgbClr val="2A2E3A"/>
                          </a:solidFill>
                          <a:latin typeface="Helios Bold"/>
                        </a:rPr>
                        <a:t>Mina</a:t>
                      </a:r>
                      <a:endParaRPr lang="en-US" sz="1100" dirty="0"/>
                    </a:p>
                    <a:p>
                      <a:pPr algn="ctr">
                        <a:lnSpc>
                          <a:spcPts val="4199"/>
                        </a:lnSpc>
                      </a:pPr>
                      <a:r>
                        <a:rPr lang="en-US" sz="2999" dirty="0">
                          <a:solidFill>
                            <a:srgbClr val="2A2E3A"/>
                          </a:solidFill>
                          <a:latin typeface="Helios Bold"/>
                        </a:rPr>
                        <a:t>(</a:t>
                      </a:r>
                      <a:r>
                        <a:rPr lang="en-US" sz="2999" dirty="0" err="1">
                          <a:solidFill>
                            <a:srgbClr val="2A2E3A"/>
                          </a:solidFill>
                          <a:latin typeface="Helios Bold"/>
                        </a:rPr>
                        <a:t>Конденсационны</a:t>
                      </a:r>
                      <a:r>
                        <a:rPr lang="ru-RU" sz="2999" dirty="0">
                          <a:solidFill>
                            <a:srgbClr val="2A2E3A"/>
                          </a:solidFill>
                          <a:latin typeface="Helios Bold"/>
                        </a:rPr>
                        <a:t>й</a:t>
                      </a:r>
                      <a:r>
                        <a:rPr lang="en-US" sz="2999" dirty="0">
                          <a:solidFill>
                            <a:srgbClr val="2A2E3A"/>
                          </a:solidFill>
                          <a:latin typeface="Helios Bold"/>
                        </a:rPr>
                        <a:t> </a:t>
                      </a:r>
                      <a:r>
                        <a:rPr lang="en-US" sz="2999" dirty="0" err="1">
                          <a:solidFill>
                            <a:srgbClr val="2A2E3A"/>
                          </a:solidFill>
                          <a:latin typeface="Helios Bold"/>
                        </a:rPr>
                        <a:t>Настенный</a:t>
                      </a:r>
                      <a:r>
                        <a:rPr lang="en-US" sz="2999" dirty="0">
                          <a:solidFill>
                            <a:srgbClr val="2A2E3A"/>
                          </a:solidFill>
                          <a:latin typeface="Helios Bold"/>
                        </a:rPr>
                        <a:t> </a:t>
                      </a:r>
                      <a:r>
                        <a:rPr lang="en-US" sz="2999" dirty="0" err="1">
                          <a:solidFill>
                            <a:srgbClr val="2A2E3A"/>
                          </a:solidFill>
                          <a:latin typeface="Helios Bold"/>
                        </a:rPr>
                        <a:t>Кот</a:t>
                      </a:r>
                      <a:r>
                        <a:rPr lang="ru-RU" sz="2999" dirty="0" err="1">
                          <a:solidFill>
                            <a:srgbClr val="2A2E3A"/>
                          </a:solidFill>
                          <a:latin typeface="Helios Bold"/>
                        </a:rPr>
                        <a:t>ёл</a:t>
                      </a:r>
                      <a:r>
                        <a:rPr lang="en-US" sz="2999" dirty="0">
                          <a:solidFill>
                            <a:srgbClr val="2A2E3A"/>
                          </a:solidFill>
                          <a:latin typeface="Helios Bold"/>
                        </a:rPr>
                        <a:t>)</a:t>
                      </a:r>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0" cap="flat" cmpd="sng" algn="ctr">
                      <a:solidFill>
                        <a:srgbClr val="DBDBDB"/>
                      </a:solidFill>
                      <a:prstDash val="solid"/>
                      <a:round/>
                      <a:headEnd type="none" w="med" len="med"/>
                      <a:tailEnd type="none" w="med" len="med"/>
                    </a:lnT>
                    <a:lnB w="9525" cap="flat" cmpd="sng" algn="ctr">
                      <a:solidFill>
                        <a:srgbClr val="E4E4E4"/>
                      </a:solidFill>
                      <a:prstDash val="solid"/>
                      <a:round/>
                      <a:headEnd type="none" w="med" len="med"/>
                      <a:tailEnd type="none" w="med" len="med"/>
                    </a:lnB>
                  </a:tcPr>
                </a:tc>
                <a:extLst>
                  <a:ext uri="{0D108BD9-81ED-4DB2-BD59-A6C34878D82A}">
                    <a16:rowId xmlns:a16="http://schemas.microsoft.com/office/drawing/2014/main" val="10000"/>
                  </a:ext>
                </a:extLst>
              </a:tr>
              <a:tr h="904875">
                <a:tc>
                  <a:txBody>
                    <a:bodyPr/>
                    <a:lstStyle/>
                    <a:p>
                      <a:pPr marL="561339" lvl="1" indent="-280669" algn="l">
                        <a:lnSpc>
                          <a:spcPts val="3639"/>
                        </a:lnSpc>
                        <a:buFont typeface="Arial"/>
                        <a:buChar char="•"/>
                        <a:defRPr/>
                      </a:pPr>
                      <a:r>
                        <a:rPr lang="en-US" sz="2599" dirty="0">
                          <a:solidFill>
                            <a:srgbClr val="2A2E3A"/>
                          </a:solidFill>
                          <a:latin typeface="Helios"/>
                        </a:rPr>
                        <a:t>Mina 25 </a:t>
                      </a:r>
                      <a:r>
                        <a:rPr lang="en-US" sz="2599" dirty="0" err="1">
                          <a:solidFill>
                            <a:srgbClr val="2A2E3A"/>
                          </a:solidFill>
                          <a:latin typeface="Helios"/>
                        </a:rPr>
                        <a:t>кВт</a:t>
                      </a:r>
                      <a:endParaRPr lang="en-US" sz="1100" dirty="0"/>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9525" cap="flat" cmpd="sng" algn="ctr">
                      <a:solidFill>
                        <a:srgbClr val="E4E4E4"/>
                      </a:solidFill>
                      <a:prstDash val="solid"/>
                      <a:round/>
                      <a:headEnd type="none" w="med" len="med"/>
                      <a:tailEnd type="none" w="med" len="med"/>
                    </a:lnT>
                    <a:lnB w="9525" cap="flat" cmpd="sng" algn="ctr">
                      <a:solidFill>
                        <a:srgbClr val="E4E4E4"/>
                      </a:solidFill>
                      <a:prstDash val="solid"/>
                      <a:round/>
                      <a:headEnd type="none" w="med" len="med"/>
                      <a:tailEnd type="none" w="med" len="med"/>
                    </a:lnB>
                  </a:tcPr>
                </a:tc>
                <a:extLst>
                  <a:ext uri="{0D108BD9-81ED-4DB2-BD59-A6C34878D82A}">
                    <a16:rowId xmlns:a16="http://schemas.microsoft.com/office/drawing/2014/main" val="10001"/>
                  </a:ext>
                </a:extLst>
              </a:tr>
              <a:tr h="904875">
                <a:tc>
                  <a:txBody>
                    <a:bodyPr/>
                    <a:lstStyle/>
                    <a:p>
                      <a:pPr marL="561339" lvl="1" indent="-280669" algn="l">
                        <a:lnSpc>
                          <a:spcPts val="3639"/>
                        </a:lnSpc>
                        <a:buFont typeface="Arial"/>
                        <a:buChar char="•"/>
                        <a:defRPr/>
                      </a:pPr>
                      <a:r>
                        <a:rPr lang="en-US" sz="2599" dirty="0">
                          <a:solidFill>
                            <a:srgbClr val="2A2E3A"/>
                          </a:solidFill>
                          <a:latin typeface="Helios"/>
                        </a:rPr>
                        <a:t>Mina 35 </a:t>
                      </a:r>
                      <a:r>
                        <a:rPr lang="en-US" sz="2599" dirty="0" err="1">
                          <a:solidFill>
                            <a:srgbClr val="2A2E3A"/>
                          </a:solidFill>
                          <a:latin typeface="Helios"/>
                        </a:rPr>
                        <a:t>кВт</a:t>
                      </a:r>
                      <a:endParaRPr lang="en-US" sz="1100" dirty="0"/>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9525" cap="flat" cmpd="sng" algn="ctr">
                      <a:solidFill>
                        <a:srgbClr val="E4E4E4"/>
                      </a:solidFill>
                      <a:prstDash val="solid"/>
                      <a:round/>
                      <a:headEnd type="none" w="med" len="med"/>
                      <a:tailEnd type="none" w="med" len="med"/>
                    </a:lnT>
                    <a:lnB w="9525" cap="flat" cmpd="sng" algn="ctr">
                      <a:solidFill>
                        <a:srgbClr val="E4E4E4"/>
                      </a:solidFill>
                      <a:prstDash val="solid"/>
                      <a:round/>
                      <a:headEnd type="none" w="med" len="med"/>
                      <a:tailEnd type="none" w="med" len="med"/>
                    </a:lnB>
                  </a:tcPr>
                </a:tc>
                <a:extLst>
                  <a:ext uri="{0D108BD9-81ED-4DB2-BD59-A6C34878D82A}">
                    <a16:rowId xmlns:a16="http://schemas.microsoft.com/office/drawing/2014/main" val="10002"/>
                  </a:ext>
                </a:extLst>
              </a:tr>
              <a:tr h="904875">
                <a:tc>
                  <a:txBody>
                    <a:bodyPr/>
                    <a:lstStyle/>
                    <a:p>
                      <a:pPr marL="561339" lvl="1" indent="-280669" algn="l">
                        <a:lnSpc>
                          <a:spcPts val="3639"/>
                        </a:lnSpc>
                        <a:buFont typeface="Arial"/>
                        <a:buChar char="•"/>
                        <a:defRPr/>
                      </a:pPr>
                      <a:r>
                        <a:rPr lang="en-US" sz="2599" dirty="0">
                          <a:solidFill>
                            <a:srgbClr val="2A2E3A"/>
                          </a:solidFill>
                          <a:latin typeface="Helios"/>
                        </a:rPr>
                        <a:t>Mina 42 </a:t>
                      </a:r>
                      <a:r>
                        <a:rPr lang="en-US" sz="2599" dirty="0" err="1">
                          <a:solidFill>
                            <a:srgbClr val="2A2E3A"/>
                          </a:solidFill>
                          <a:latin typeface="Helios"/>
                        </a:rPr>
                        <a:t>кВт</a:t>
                      </a:r>
                      <a:endParaRPr lang="en-US" sz="1100" dirty="0"/>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9525" cap="flat" cmpd="sng" algn="ctr">
                      <a:solidFill>
                        <a:srgbClr val="E4E4E4"/>
                      </a:solidFill>
                      <a:prstDash val="solid"/>
                      <a:round/>
                      <a:headEnd type="none" w="med" len="med"/>
                      <a:tailEnd type="none" w="med" len="med"/>
                    </a:lnT>
                    <a:lnB w="9525" cap="flat" cmpd="sng" algn="ctr">
                      <a:solidFill>
                        <a:srgbClr val="E4E4E4"/>
                      </a:solidFill>
                      <a:prstDash val="solid"/>
                      <a:round/>
                      <a:headEnd type="none" w="med" len="med"/>
                      <a:tailEnd type="none" w="med" len="med"/>
                    </a:lnB>
                  </a:tcPr>
                </a:tc>
                <a:extLst>
                  <a:ext uri="{0D108BD9-81ED-4DB2-BD59-A6C34878D82A}">
                    <a16:rowId xmlns:a16="http://schemas.microsoft.com/office/drawing/2014/main" val="10003"/>
                  </a:ext>
                </a:extLst>
              </a:tr>
              <a:tr h="904875">
                <a:tc>
                  <a:txBody>
                    <a:bodyPr/>
                    <a:lstStyle/>
                    <a:p>
                      <a:pPr algn="l">
                        <a:lnSpc>
                          <a:spcPts val="3639"/>
                        </a:lnSpc>
                        <a:defRPr/>
                      </a:pPr>
                      <a:endParaRPr lang="en-US" sz="1100" dirty="0"/>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9525" cap="flat" cmpd="sng" algn="ctr">
                      <a:solidFill>
                        <a:srgbClr val="E4E4E4"/>
                      </a:solidFill>
                      <a:prstDash val="solid"/>
                      <a:round/>
                      <a:headEnd type="none" w="med" len="med"/>
                      <a:tailEnd type="none" w="med" len="med"/>
                    </a:lnT>
                    <a:lnB w="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21" name="Table 21"/>
          <p:cNvGraphicFramePr>
            <a:graphicFrameLocks noGrp="1"/>
          </p:cNvGraphicFramePr>
          <p:nvPr>
            <p:extLst>
              <p:ext uri="{D42A27DB-BD31-4B8C-83A1-F6EECF244321}">
                <p14:modId xmlns:p14="http://schemas.microsoft.com/office/powerpoint/2010/main" val="2348112836"/>
              </p:ext>
            </p:extLst>
          </p:nvPr>
        </p:nvGraphicFramePr>
        <p:xfrm>
          <a:off x="9435237" y="3946193"/>
          <a:ext cx="5508047" cy="5826457"/>
        </p:xfrm>
        <a:graphic>
          <a:graphicData uri="http://schemas.openxmlformats.org/drawingml/2006/table">
            <a:tbl>
              <a:tblPr/>
              <a:tblGrid>
                <a:gridCol w="5508047">
                  <a:extLst>
                    <a:ext uri="{9D8B030D-6E8A-4147-A177-3AD203B41FA5}">
                      <a16:colId xmlns:a16="http://schemas.microsoft.com/office/drawing/2014/main" val="20000"/>
                    </a:ext>
                  </a:extLst>
                </a:gridCol>
              </a:tblGrid>
              <a:tr h="2047875">
                <a:tc>
                  <a:txBody>
                    <a:bodyPr/>
                    <a:lstStyle/>
                    <a:p>
                      <a:pPr algn="ctr">
                        <a:lnSpc>
                          <a:spcPts val="4199"/>
                        </a:lnSpc>
                        <a:defRPr/>
                      </a:pPr>
                      <a:r>
                        <a:rPr lang="en-US" sz="2999" dirty="0" err="1">
                          <a:solidFill>
                            <a:srgbClr val="2A2E3A"/>
                          </a:solidFill>
                          <a:latin typeface="Helios Bold"/>
                        </a:rPr>
                        <a:t>Sina</a:t>
                      </a:r>
                      <a:endParaRPr lang="en-US" sz="1100" dirty="0"/>
                    </a:p>
                    <a:p>
                      <a:pPr algn="ctr">
                        <a:lnSpc>
                          <a:spcPts val="4199"/>
                        </a:lnSpc>
                      </a:pPr>
                      <a:r>
                        <a:rPr lang="en-US" sz="2999" dirty="0">
                          <a:solidFill>
                            <a:srgbClr val="2A2E3A"/>
                          </a:solidFill>
                          <a:latin typeface="Helios Bold"/>
                        </a:rPr>
                        <a:t>(</a:t>
                      </a:r>
                      <a:r>
                        <a:rPr lang="ru-RU" sz="2999" dirty="0">
                          <a:solidFill>
                            <a:srgbClr val="2A2E3A"/>
                          </a:solidFill>
                          <a:latin typeface="Helios Bold"/>
                        </a:rPr>
                        <a:t>Традиционный</a:t>
                      </a:r>
                      <a:r>
                        <a:rPr lang="en-US" sz="2999" dirty="0">
                          <a:solidFill>
                            <a:srgbClr val="2A2E3A"/>
                          </a:solidFill>
                          <a:latin typeface="Helios Bold"/>
                        </a:rPr>
                        <a:t> </a:t>
                      </a:r>
                      <a:r>
                        <a:rPr lang="en-US" sz="2999" dirty="0" err="1">
                          <a:solidFill>
                            <a:srgbClr val="2A2E3A"/>
                          </a:solidFill>
                          <a:latin typeface="Helios Bold"/>
                        </a:rPr>
                        <a:t>Настенный</a:t>
                      </a:r>
                      <a:r>
                        <a:rPr lang="en-US" sz="2999" dirty="0">
                          <a:solidFill>
                            <a:srgbClr val="2A2E3A"/>
                          </a:solidFill>
                          <a:latin typeface="Helios Bold"/>
                        </a:rPr>
                        <a:t> </a:t>
                      </a:r>
                      <a:r>
                        <a:rPr lang="en-US" sz="2999" dirty="0" err="1">
                          <a:solidFill>
                            <a:srgbClr val="2A2E3A"/>
                          </a:solidFill>
                          <a:latin typeface="Helios Bold"/>
                        </a:rPr>
                        <a:t>Кот</a:t>
                      </a:r>
                      <a:r>
                        <a:rPr lang="ru-RU" sz="2999" dirty="0" err="1">
                          <a:solidFill>
                            <a:srgbClr val="2A2E3A"/>
                          </a:solidFill>
                          <a:latin typeface="Helios Bold"/>
                        </a:rPr>
                        <a:t>ёл</a:t>
                      </a:r>
                      <a:r>
                        <a:rPr lang="en-US" sz="2999" dirty="0">
                          <a:solidFill>
                            <a:srgbClr val="2A2E3A"/>
                          </a:solidFill>
                          <a:latin typeface="Helios Bold"/>
                        </a:rPr>
                        <a:t>)</a:t>
                      </a:r>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0" cap="flat" cmpd="sng" algn="ctr">
                      <a:solidFill>
                        <a:srgbClr val="DBDBDB"/>
                      </a:solidFill>
                      <a:prstDash val="solid"/>
                      <a:round/>
                      <a:headEnd type="none" w="med" len="med"/>
                      <a:tailEnd type="none" w="med" len="med"/>
                    </a:lnT>
                    <a:lnB w="9525" cap="flat" cmpd="sng" algn="ctr">
                      <a:solidFill>
                        <a:srgbClr val="E4E4E4"/>
                      </a:solidFill>
                      <a:prstDash val="solid"/>
                      <a:round/>
                      <a:headEnd type="none" w="med" len="med"/>
                      <a:tailEnd type="none" w="med" len="med"/>
                    </a:lnB>
                  </a:tcPr>
                </a:tc>
                <a:extLst>
                  <a:ext uri="{0D108BD9-81ED-4DB2-BD59-A6C34878D82A}">
                    <a16:rowId xmlns:a16="http://schemas.microsoft.com/office/drawing/2014/main" val="10000"/>
                  </a:ext>
                </a:extLst>
              </a:tr>
              <a:tr h="904875">
                <a:tc>
                  <a:txBody>
                    <a:bodyPr/>
                    <a:lstStyle/>
                    <a:p>
                      <a:pPr marL="561339" lvl="1" indent="-280669" algn="l">
                        <a:lnSpc>
                          <a:spcPts val="3639"/>
                        </a:lnSpc>
                        <a:buFont typeface="Arial"/>
                        <a:buChar char="•"/>
                        <a:defRPr/>
                      </a:pPr>
                      <a:r>
                        <a:rPr lang="en-US" sz="2599" dirty="0">
                          <a:solidFill>
                            <a:srgbClr val="2A2E3A"/>
                          </a:solidFill>
                          <a:latin typeface="Helios"/>
                        </a:rPr>
                        <a:t>Rina 24 </a:t>
                      </a:r>
                      <a:r>
                        <a:rPr lang="en-US" sz="2599" dirty="0" err="1">
                          <a:solidFill>
                            <a:srgbClr val="2A2E3A"/>
                          </a:solidFill>
                          <a:latin typeface="Helios"/>
                        </a:rPr>
                        <a:t>кВт</a:t>
                      </a:r>
                      <a:endParaRPr lang="en-US" sz="1100" dirty="0"/>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9525" cap="flat" cmpd="sng" algn="ctr">
                      <a:solidFill>
                        <a:srgbClr val="E4E4E4"/>
                      </a:solidFill>
                      <a:prstDash val="solid"/>
                      <a:round/>
                      <a:headEnd type="none" w="med" len="med"/>
                      <a:tailEnd type="none" w="med" len="med"/>
                    </a:lnT>
                    <a:lnB w="9525" cap="flat" cmpd="sng" algn="ctr">
                      <a:solidFill>
                        <a:srgbClr val="E4E4E4"/>
                      </a:solidFill>
                      <a:prstDash val="solid"/>
                      <a:round/>
                      <a:headEnd type="none" w="med" len="med"/>
                      <a:tailEnd type="none" w="med" len="med"/>
                    </a:lnB>
                  </a:tcPr>
                </a:tc>
                <a:extLst>
                  <a:ext uri="{0D108BD9-81ED-4DB2-BD59-A6C34878D82A}">
                    <a16:rowId xmlns:a16="http://schemas.microsoft.com/office/drawing/2014/main" val="10001"/>
                  </a:ext>
                </a:extLst>
              </a:tr>
              <a:tr h="904875">
                <a:tc>
                  <a:txBody>
                    <a:bodyPr/>
                    <a:lstStyle/>
                    <a:p>
                      <a:pPr marL="561339" lvl="1" indent="-280669" algn="l">
                        <a:lnSpc>
                          <a:spcPts val="3639"/>
                        </a:lnSpc>
                        <a:buFont typeface="Arial"/>
                        <a:buChar char="•"/>
                        <a:defRPr/>
                      </a:pPr>
                      <a:r>
                        <a:rPr lang="en-US" sz="2599" dirty="0">
                          <a:solidFill>
                            <a:srgbClr val="2A2E3A"/>
                          </a:solidFill>
                          <a:latin typeface="Helios"/>
                        </a:rPr>
                        <a:t>Rina 28 </a:t>
                      </a:r>
                      <a:r>
                        <a:rPr lang="en-US" sz="2599" dirty="0" err="1">
                          <a:solidFill>
                            <a:srgbClr val="2A2E3A"/>
                          </a:solidFill>
                          <a:latin typeface="Helios"/>
                        </a:rPr>
                        <a:t>кВт</a:t>
                      </a:r>
                      <a:endParaRPr lang="en-US" sz="1100" dirty="0"/>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9525" cap="flat" cmpd="sng" algn="ctr">
                      <a:solidFill>
                        <a:srgbClr val="E4E4E4"/>
                      </a:solidFill>
                      <a:prstDash val="solid"/>
                      <a:round/>
                      <a:headEnd type="none" w="med" len="med"/>
                      <a:tailEnd type="none" w="med" len="med"/>
                    </a:lnT>
                    <a:lnB w="9525" cap="flat" cmpd="sng" algn="ctr">
                      <a:solidFill>
                        <a:srgbClr val="E4E4E4"/>
                      </a:solidFill>
                      <a:prstDash val="solid"/>
                      <a:round/>
                      <a:headEnd type="none" w="med" len="med"/>
                      <a:tailEnd type="none" w="med" len="med"/>
                    </a:lnB>
                  </a:tcPr>
                </a:tc>
                <a:extLst>
                  <a:ext uri="{0D108BD9-81ED-4DB2-BD59-A6C34878D82A}">
                    <a16:rowId xmlns:a16="http://schemas.microsoft.com/office/drawing/2014/main" val="10002"/>
                  </a:ext>
                </a:extLst>
              </a:tr>
              <a:tr h="904875">
                <a:tc>
                  <a:txBody>
                    <a:bodyPr/>
                    <a:lstStyle/>
                    <a:p>
                      <a:pPr marL="561339" lvl="1" indent="-280669" algn="l">
                        <a:lnSpc>
                          <a:spcPts val="3639"/>
                        </a:lnSpc>
                        <a:buFont typeface="Arial"/>
                        <a:buChar char="•"/>
                        <a:defRPr/>
                      </a:pPr>
                      <a:r>
                        <a:rPr lang="en-US" sz="2599" dirty="0">
                          <a:solidFill>
                            <a:srgbClr val="2A2E3A"/>
                          </a:solidFill>
                          <a:latin typeface="Helios"/>
                        </a:rPr>
                        <a:t>Rina 32 </a:t>
                      </a:r>
                      <a:r>
                        <a:rPr lang="en-US" sz="2599" dirty="0" err="1">
                          <a:solidFill>
                            <a:srgbClr val="2A2E3A"/>
                          </a:solidFill>
                          <a:latin typeface="Helios"/>
                        </a:rPr>
                        <a:t>кВт</a:t>
                      </a:r>
                      <a:endParaRPr lang="en-US" sz="1100" dirty="0"/>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9525" cap="flat" cmpd="sng" algn="ctr">
                      <a:solidFill>
                        <a:srgbClr val="E4E4E4"/>
                      </a:solidFill>
                      <a:prstDash val="solid"/>
                      <a:round/>
                      <a:headEnd type="none" w="med" len="med"/>
                      <a:tailEnd type="none" w="med" len="med"/>
                    </a:lnT>
                    <a:lnB w="9525" cap="flat" cmpd="sng" algn="ctr">
                      <a:solidFill>
                        <a:srgbClr val="E4E4E4"/>
                      </a:solidFill>
                      <a:prstDash val="solid"/>
                      <a:round/>
                      <a:headEnd type="none" w="med" len="med"/>
                      <a:tailEnd type="none" w="med" len="med"/>
                    </a:lnB>
                  </a:tcPr>
                </a:tc>
                <a:extLst>
                  <a:ext uri="{0D108BD9-81ED-4DB2-BD59-A6C34878D82A}">
                    <a16:rowId xmlns:a16="http://schemas.microsoft.com/office/drawing/2014/main" val="10003"/>
                  </a:ext>
                </a:extLst>
              </a:tr>
              <a:tr h="1063957">
                <a:tc>
                  <a:txBody>
                    <a:bodyPr/>
                    <a:lstStyle/>
                    <a:p>
                      <a:pPr algn="l">
                        <a:lnSpc>
                          <a:spcPts val="3639"/>
                        </a:lnSpc>
                        <a:defRPr/>
                      </a:pPr>
                      <a:endParaRPr lang="en-US" sz="1100" dirty="0"/>
                    </a:p>
                  </a:txBody>
                  <a:tcPr marL="211594" marR="211594" marT="211594" marB="211594" anchor="ctr">
                    <a:lnL w="0" cap="flat" cmpd="sng" algn="ctr">
                      <a:solidFill>
                        <a:srgbClr val="DBDBDB"/>
                      </a:solidFill>
                      <a:prstDash val="solid"/>
                      <a:round/>
                      <a:headEnd type="none" w="med" len="med"/>
                      <a:tailEnd type="none" w="med" len="med"/>
                    </a:lnL>
                    <a:lnR w="0" cap="flat" cmpd="sng" algn="ctr">
                      <a:solidFill>
                        <a:srgbClr val="DBDBDB"/>
                      </a:solidFill>
                      <a:prstDash val="solid"/>
                      <a:round/>
                      <a:headEnd type="none" w="med" len="med"/>
                      <a:tailEnd type="none" w="med" len="med"/>
                    </a:lnR>
                    <a:lnT w="9525" cap="flat" cmpd="sng" algn="ctr">
                      <a:solidFill>
                        <a:srgbClr val="E4E4E4"/>
                      </a:solidFill>
                      <a:prstDash val="solid"/>
                      <a:round/>
                      <a:headEnd type="none" w="med" len="med"/>
                      <a:tailEnd type="none" w="med" len="med"/>
                    </a:lnT>
                    <a:lnB w="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678927"/>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TextBox 4"/>
          <p:cNvSpPr txBox="1"/>
          <p:nvPr/>
        </p:nvSpPr>
        <p:spPr>
          <a:xfrm>
            <a:off x="2622137" y="1143946"/>
            <a:ext cx="2893695"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a:p>
            <a:pPr algn="ctr">
              <a:lnSpc>
                <a:spcPts val="2760"/>
              </a:lnSpc>
            </a:pPr>
            <a:endParaRPr lang="en-US" sz="2000" b="1" spc="196">
              <a:solidFill>
                <a:srgbClr val="231F20"/>
              </a:solidFill>
              <a:latin typeface="DM Sans Bold"/>
            </a:endParaRPr>
          </a:p>
        </p:txBody>
      </p:sp>
      <p:sp>
        <p:nvSpPr>
          <p:cNvPr id="5" name="Freeform 5"/>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357947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3872551" y="554315"/>
            <a:ext cx="250541" cy="25054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0" name="TextBox 10"/>
          <p:cNvSpPr txBox="1"/>
          <p:nvPr/>
        </p:nvSpPr>
        <p:spPr>
          <a:xfrm>
            <a:off x="5868257" y="114394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11" name="Freeform 11"/>
          <p:cNvSpPr/>
          <p:nvPr/>
        </p:nvSpPr>
        <p:spPr>
          <a:xfrm>
            <a:off x="682559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7118671" y="554315"/>
            <a:ext cx="250541" cy="25054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5" name="TextBox 15"/>
          <p:cNvSpPr txBox="1"/>
          <p:nvPr/>
        </p:nvSpPr>
        <p:spPr>
          <a:xfrm>
            <a:off x="8432824" y="1143946"/>
            <a:ext cx="414104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16" name="Freeform 16"/>
          <p:cNvSpPr/>
          <p:nvPr/>
        </p:nvSpPr>
        <p:spPr>
          <a:xfrm>
            <a:off x="10072267"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7" name="Group 17"/>
          <p:cNvGrpSpPr/>
          <p:nvPr/>
        </p:nvGrpSpPr>
        <p:grpSpPr>
          <a:xfrm>
            <a:off x="10365340" y="554315"/>
            <a:ext cx="250541" cy="250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0" name="TextBox 20"/>
          <p:cNvSpPr txBox="1"/>
          <p:nvPr/>
        </p:nvSpPr>
        <p:spPr>
          <a:xfrm>
            <a:off x="12443808" y="1143946"/>
            <a:ext cx="3632629" cy="1419812"/>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ОСНОВНОГО ТЕПЛООБМЕННИКА И ГОРЕЛКИ</a:t>
            </a:r>
          </a:p>
          <a:p>
            <a:pPr algn="ctr">
              <a:lnSpc>
                <a:spcPts val="2760"/>
              </a:lnSpc>
            </a:pPr>
            <a:endParaRPr lang="en-US" sz="2000" b="1" spc="196">
              <a:solidFill>
                <a:srgbClr val="231F20"/>
              </a:solidFill>
              <a:latin typeface="DM Sans Bold"/>
            </a:endParaRPr>
          </a:p>
        </p:txBody>
      </p:sp>
      <p:sp>
        <p:nvSpPr>
          <p:cNvPr id="21" name="Freeform 21"/>
          <p:cNvSpPr/>
          <p:nvPr/>
        </p:nvSpPr>
        <p:spPr>
          <a:xfrm>
            <a:off x="13639955"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2" name="Group 22"/>
          <p:cNvGrpSpPr/>
          <p:nvPr/>
        </p:nvGrpSpPr>
        <p:grpSpPr>
          <a:xfrm>
            <a:off x="13933028" y="554315"/>
            <a:ext cx="250541" cy="25054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4" name="TextBox 2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5" name="AutoShape 25"/>
          <p:cNvSpPr/>
          <p:nvPr/>
        </p:nvSpPr>
        <p:spPr>
          <a:xfrm>
            <a:off x="15782780" y="679585"/>
            <a:ext cx="0" cy="2858826"/>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6" name="AutoShape 26"/>
          <p:cNvSpPr/>
          <p:nvPr/>
        </p:nvSpPr>
        <p:spPr>
          <a:xfrm>
            <a:off x="2549642" y="3539070"/>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7" name="TextBox 27"/>
          <p:cNvSpPr txBox="1"/>
          <p:nvPr/>
        </p:nvSpPr>
        <p:spPr>
          <a:xfrm>
            <a:off x="2622137" y="3980317"/>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НАСОСА (ЕСЛИ АСИНХРОННЫЙ)</a:t>
            </a:r>
          </a:p>
        </p:txBody>
      </p:sp>
      <p:sp>
        <p:nvSpPr>
          <p:cNvPr id="28" name="Freeform 28"/>
          <p:cNvSpPr/>
          <p:nvPr/>
        </p:nvSpPr>
        <p:spPr>
          <a:xfrm>
            <a:off x="3577757" y="205072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3669390" y="229830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30" name="Group 30"/>
          <p:cNvGrpSpPr/>
          <p:nvPr/>
        </p:nvGrpSpPr>
        <p:grpSpPr>
          <a:xfrm>
            <a:off x="3870830" y="3409736"/>
            <a:ext cx="250541" cy="25054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2" name="TextBox 3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3" name="TextBox 33"/>
          <p:cNvSpPr txBox="1"/>
          <p:nvPr/>
        </p:nvSpPr>
        <p:spPr>
          <a:xfrm>
            <a:off x="5868257" y="3980317"/>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ЧИСТКА СИФОНА ДЛЯ КОНДЕНСАТА</a:t>
            </a:r>
          </a:p>
        </p:txBody>
      </p:sp>
      <p:sp>
        <p:nvSpPr>
          <p:cNvPr id="34" name="Freeform 34"/>
          <p:cNvSpPr/>
          <p:nvPr/>
        </p:nvSpPr>
        <p:spPr>
          <a:xfrm>
            <a:off x="6825598"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5" name="TextBox 35"/>
          <p:cNvSpPr txBox="1"/>
          <p:nvPr/>
        </p:nvSpPr>
        <p:spPr>
          <a:xfrm>
            <a:off x="6917231"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6" name="Group 36"/>
          <p:cNvGrpSpPr/>
          <p:nvPr/>
        </p:nvGrpSpPr>
        <p:grpSpPr>
          <a:xfrm>
            <a:off x="7118671" y="3390686"/>
            <a:ext cx="250541" cy="250541"/>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8" name="TextBox 3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9" name="TextBox 39"/>
          <p:cNvSpPr txBox="1"/>
          <p:nvPr/>
        </p:nvSpPr>
        <p:spPr>
          <a:xfrm>
            <a:off x="9114926" y="3980317"/>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ОТВОД КОНДЕНСАТА</a:t>
            </a:r>
          </a:p>
        </p:txBody>
      </p:sp>
      <p:sp>
        <p:nvSpPr>
          <p:cNvPr id="40" name="Freeform 40"/>
          <p:cNvSpPr/>
          <p:nvPr/>
        </p:nvSpPr>
        <p:spPr>
          <a:xfrm>
            <a:off x="10072267"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1" name="TextBox 41"/>
          <p:cNvSpPr txBox="1"/>
          <p:nvPr/>
        </p:nvSpPr>
        <p:spPr>
          <a:xfrm>
            <a:off x="10163900"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42" name="Group 42"/>
          <p:cNvGrpSpPr/>
          <p:nvPr/>
        </p:nvGrpSpPr>
        <p:grpSpPr>
          <a:xfrm>
            <a:off x="10365340" y="3390686"/>
            <a:ext cx="250541" cy="250541"/>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4" name="TextBox 4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5" name="TextBox 45"/>
          <p:cNvSpPr txBox="1"/>
          <p:nvPr/>
        </p:nvSpPr>
        <p:spPr>
          <a:xfrm>
            <a:off x="12573873" y="3980317"/>
            <a:ext cx="350256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46" name="Freeform 46"/>
          <p:cNvSpPr/>
          <p:nvPr/>
        </p:nvSpPr>
        <p:spPr>
          <a:xfrm>
            <a:off x="13639955"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7" name="TextBox 47"/>
          <p:cNvSpPr txBox="1"/>
          <p:nvPr/>
        </p:nvSpPr>
        <p:spPr>
          <a:xfrm>
            <a:off x="13731588"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8" name="Group 48"/>
          <p:cNvGrpSpPr/>
          <p:nvPr/>
        </p:nvGrpSpPr>
        <p:grpSpPr>
          <a:xfrm>
            <a:off x="13933028" y="3390686"/>
            <a:ext cx="250541" cy="250541"/>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0" name="TextBox 5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1" name="AutoShape 51"/>
          <p:cNvSpPr/>
          <p:nvPr/>
        </p:nvSpPr>
        <p:spPr>
          <a:xfrm flipH="1">
            <a:off x="2593562" y="3535007"/>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2" name="AutoShape 52"/>
          <p:cNvSpPr/>
          <p:nvPr/>
        </p:nvSpPr>
        <p:spPr>
          <a:xfrm flipH="1">
            <a:off x="2593562" y="653409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3" name="TextBox 53"/>
          <p:cNvSpPr txBox="1"/>
          <p:nvPr/>
        </p:nvSpPr>
        <p:spPr>
          <a:xfrm>
            <a:off x="5839682" y="6984075"/>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54" name="Freeform 54"/>
          <p:cNvSpPr/>
          <p:nvPr/>
        </p:nvSpPr>
        <p:spPr>
          <a:xfrm>
            <a:off x="6797023" y="503543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5" name="TextBox 55"/>
          <p:cNvSpPr txBox="1"/>
          <p:nvPr/>
        </p:nvSpPr>
        <p:spPr>
          <a:xfrm>
            <a:off x="6888656" y="528301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6" name="Group 56"/>
          <p:cNvGrpSpPr/>
          <p:nvPr/>
        </p:nvGrpSpPr>
        <p:grpSpPr>
          <a:xfrm>
            <a:off x="7090096" y="6394445"/>
            <a:ext cx="250541" cy="250541"/>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8" name="TextBox 5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9" name="TextBox 59"/>
          <p:cNvSpPr txBox="1"/>
          <p:nvPr/>
        </p:nvSpPr>
        <p:spPr>
          <a:xfrm>
            <a:off x="8721310" y="6984075"/>
            <a:ext cx="3353673"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60" name="Freeform 60"/>
          <p:cNvSpPr/>
          <p:nvPr/>
        </p:nvSpPr>
        <p:spPr>
          <a:xfrm>
            <a:off x="10043692" y="503543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1" name="TextBox 61"/>
          <p:cNvSpPr txBox="1"/>
          <p:nvPr/>
        </p:nvSpPr>
        <p:spPr>
          <a:xfrm>
            <a:off x="10135325" y="528301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62" name="Group 62"/>
          <p:cNvGrpSpPr/>
          <p:nvPr/>
        </p:nvGrpSpPr>
        <p:grpSpPr>
          <a:xfrm>
            <a:off x="10336765" y="6394445"/>
            <a:ext cx="250541" cy="250541"/>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4" name="TextBox 6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5" name="Freeform 65"/>
          <p:cNvSpPr/>
          <p:nvPr/>
        </p:nvSpPr>
        <p:spPr>
          <a:xfrm>
            <a:off x="13611380" y="503543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6" name="TextBox 66"/>
          <p:cNvSpPr txBox="1"/>
          <p:nvPr/>
        </p:nvSpPr>
        <p:spPr>
          <a:xfrm>
            <a:off x="13703013" y="528301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67" name="Group 67"/>
          <p:cNvGrpSpPr/>
          <p:nvPr/>
        </p:nvGrpSpPr>
        <p:grpSpPr>
          <a:xfrm>
            <a:off x="13904453" y="6394445"/>
            <a:ext cx="250541" cy="250541"/>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9" name="TextBox 6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70" name="Freeform 70"/>
          <p:cNvSpPr/>
          <p:nvPr/>
        </p:nvSpPr>
        <p:spPr>
          <a:xfrm>
            <a:off x="3277608" y="4365127"/>
            <a:ext cx="1182457" cy="1796550"/>
          </a:xfrm>
          <a:custGeom>
            <a:avLst/>
            <a:gdLst/>
            <a:ahLst/>
            <a:cxnLst/>
            <a:rect l="l" t="t" r="r" b="b"/>
            <a:pathLst>
              <a:path w="1182457" h="1796550">
                <a:moveTo>
                  <a:pt x="0" y="0"/>
                </a:moveTo>
                <a:lnTo>
                  <a:pt x="1182456" y="0"/>
                </a:lnTo>
                <a:lnTo>
                  <a:pt x="1182456" y="1796551"/>
                </a:lnTo>
                <a:lnTo>
                  <a:pt x="0" y="17965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71" name="Group 71"/>
          <p:cNvGrpSpPr/>
          <p:nvPr/>
        </p:nvGrpSpPr>
        <p:grpSpPr>
          <a:xfrm>
            <a:off x="3695894" y="6304764"/>
            <a:ext cx="357582" cy="357582"/>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73" name="TextBox 73"/>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74" name="Group 74"/>
          <p:cNvGrpSpPr/>
          <p:nvPr/>
        </p:nvGrpSpPr>
        <p:grpSpPr>
          <a:xfrm>
            <a:off x="1005563" y="6671871"/>
            <a:ext cx="6536514" cy="2728992"/>
            <a:chOff x="0" y="-38100"/>
            <a:chExt cx="8715352" cy="3638657"/>
          </a:xfrm>
        </p:grpSpPr>
        <p:sp>
          <p:nvSpPr>
            <p:cNvPr id="75" name="TextBox 75"/>
            <p:cNvSpPr txBox="1"/>
            <p:nvPr/>
          </p:nvSpPr>
          <p:spPr>
            <a:xfrm>
              <a:off x="379229" y="-38100"/>
              <a:ext cx="6570624" cy="1795792"/>
            </a:xfrm>
            <a:prstGeom prst="rect">
              <a:avLst/>
            </a:prstGeom>
          </p:spPr>
          <p:txBody>
            <a:bodyPr lIns="0" tIns="0" rIns="0" bIns="0" rtlCol="0" anchor="t">
              <a:spAutoFit/>
            </a:bodyPr>
            <a:lstStyle/>
            <a:p>
              <a:pPr algn="ctr">
                <a:lnSpc>
                  <a:spcPts val="3387"/>
                </a:lnSpc>
              </a:pPr>
              <a:r>
                <a:rPr lang="en-US" sz="2454" b="1" spc="240">
                  <a:solidFill>
                    <a:srgbClr val="231F20"/>
                  </a:solidFill>
                  <a:latin typeface="DM Sans Bold"/>
                </a:rPr>
                <a:t>ОЧИСТКА ВТОРИЧНОГО ТЕПЛООБМЕННИКА</a:t>
              </a:r>
            </a:p>
            <a:p>
              <a:pPr algn="ctr">
                <a:lnSpc>
                  <a:spcPts val="3939"/>
                </a:lnSpc>
              </a:pPr>
              <a:r>
                <a:rPr lang="en-US" sz="2854" b="1" spc="279">
                  <a:solidFill>
                    <a:srgbClr val="231F20"/>
                  </a:solidFill>
                  <a:latin typeface="DM Sans Bold"/>
                </a:rPr>
                <a:t> (ОПЦИОНАЛЬНО)</a:t>
              </a:r>
            </a:p>
          </p:txBody>
        </p:sp>
        <p:sp>
          <p:nvSpPr>
            <p:cNvPr id="76" name="TextBox 76"/>
            <p:cNvSpPr txBox="1"/>
            <p:nvPr/>
          </p:nvSpPr>
          <p:spPr>
            <a:xfrm>
              <a:off x="0" y="1911718"/>
              <a:ext cx="8715352" cy="1688839"/>
            </a:xfrm>
            <a:prstGeom prst="rect">
              <a:avLst/>
            </a:prstGeom>
          </p:spPr>
          <p:txBody>
            <a:bodyPr lIns="0" tIns="0" rIns="0" bIns="0" rtlCol="0" anchor="t">
              <a:spAutoFit/>
            </a:bodyPr>
            <a:lstStyle/>
            <a:p>
              <a:pPr>
                <a:lnSpc>
                  <a:spcPts val="3359"/>
                </a:lnSpc>
              </a:pPr>
              <a:r>
                <a:rPr lang="en-US" sz="2400" b="1">
                  <a:solidFill>
                    <a:srgbClr val="2A2E3A"/>
                  </a:solidFill>
                  <a:latin typeface="Helios"/>
                </a:rPr>
                <a:t>Пластинчатый теплообменник очищается, если считается, что существует проблема с нагревом цепи DHW.</a:t>
              </a:r>
            </a:p>
          </p:txBody>
        </p:sp>
      </p:grpSp>
      <p:sp>
        <p:nvSpPr>
          <p:cNvPr id="77" name="TextBox 77"/>
          <p:cNvSpPr txBox="1"/>
          <p:nvPr/>
        </p:nvSpPr>
        <p:spPr>
          <a:xfrm>
            <a:off x="3408390" y="4675712"/>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9</a:t>
            </a:r>
          </a:p>
        </p:txBody>
      </p:sp>
      <p:sp>
        <p:nvSpPr>
          <p:cNvPr id="78" name="TextBox 78"/>
          <p:cNvSpPr txBox="1"/>
          <p:nvPr/>
        </p:nvSpPr>
        <p:spPr>
          <a:xfrm>
            <a:off x="2123667" y="1898"/>
            <a:ext cx="13659113"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Конденсационного Котла</a:t>
            </a:r>
          </a:p>
        </p:txBody>
      </p:sp>
      <p:sp>
        <p:nvSpPr>
          <p:cNvPr id="79" name="TextBox 79"/>
          <p:cNvSpPr txBox="1"/>
          <p:nvPr/>
        </p:nvSpPr>
        <p:spPr>
          <a:xfrm>
            <a:off x="12545298" y="6984075"/>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678927"/>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357947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3872551" y="554315"/>
            <a:ext cx="250541" cy="25054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9" name="Freeform 9"/>
          <p:cNvSpPr/>
          <p:nvPr/>
        </p:nvSpPr>
        <p:spPr>
          <a:xfrm>
            <a:off x="682559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0" name="Group 10"/>
          <p:cNvGrpSpPr/>
          <p:nvPr/>
        </p:nvGrpSpPr>
        <p:grpSpPr>
          <a:xfrm>
            <a:off x="7118671" y="554315"/>
            <a:ext cx="250541" cy="25054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3" name="Freeform 13"/>
          <p:cNvSpPr/>
          <p:nvPr/>
        </p:nvSpPr>
        <p:spPr>
          <a:xfrm>
            <a:off x="10072267"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4"/>
          <p:cNvGrpSpPr/>
          <p:nvPr/>
        </p:nvGrpSpPr>
        <p:grpSpPr>
          <a:xfrm>
            <a:off x="10365340" y="554315"/>
            <a:ext cx="250541" cy="250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7" name="Freeform 17"/>
          <p:cNvSpPr/>
          <p:nvPr/>
        </p:nvSpPr>
        <p:spPr>
          <a:xfrm>
            <a:off x="13639955"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8" name="Group 18"/>
          <p:cNvGrpSpPr/>
          <p:nvPr/>
        </p:nvGrpSpPr>
        <p:grpSpPr>
          <a:xfrm>
            <a:off x="13933028" y="554315"/>
            <a:ext cx="250541" cy="25054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1" name="AutoShape 21"/>
          <p:cNvSpPr/>
          <p:nvPr/>
        </p:nvSpPr>
        <p:spPr>
          <a:xfrm>
            <a:off x="15782780" y="679585"/>
            <a:ext cx="0" cy="2858826"/>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2" name="AutoShape 22"/>
          <p:cNvSpPr/>
          <p:nvPr/>
        </p:nvSpPr>
        <p:spPr>
          <a:xfrm>
            <a:off x="2549642" y="3539070"/>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3" name="Freeform 23"/>
          <p:cNvSpPr/>
          <p:nvPr/>
        </p:nvSpPr>
        <p:spPr>
          <a:xfrm>
            <a:off x="3577757" y="205072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TextBox 24"/>
          <p:cNvSpPr txBox="1"/>
          <p:nvPr/>
        </p:nvSpPr>
        <p:spPr>
          <a:xfrm>
            <a:off x="3669390" y="229830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25" name="Group 25"/>
          <p:cNvGrpSpPr/>
          <p:nvPr/>
        </p:nvGrpSpPr>
        <p:grpSpPr>
          <a:xfrm>
            <a:off x="3870830" y="3409736"/>
            <a:ext cx="250541" cy="25054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7" name="TextBox 2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8" name="Freeform 28"/>
          <p:cNvSpPr/>
          <p:nvPr/>
        </p:nvSpPr>
        <p:spPr>
          <a:xfrm>
            <a:off x="6825598"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6917231"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0" name="Group 30"/>
          <p:cNvGrpSpPr/>
          <p:nvPr/>
        </p:nvGrpSpPr>
        <p:grpSpPr>
          <a:xfrm>
            <a:off x="7118671" y="3390686"/>
            <a:ext cx="250541" cy="25054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2" name="TextBox 3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3" name="Freeform 33"/>
          <p:cNvSpPr/>
          <p:nvPr/>
        </p:nvSpPr>
        <p:spPr>
          <a:xfrm>
            <a:off x="10072267"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4" name="TextBox 34"/>
          <p:cNvSpPr txBox="1"/>
          <p:nvPr/>
        </p:nvSpPr>
        <p:spPr>
          <a:xfrm>
            <a:off x="10163900"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35" name="Group 35"/>
          <p:cNvGrpSpPr/>
          <p:nvPr/>
        </p:nvGrpSpPr>
        <p:grpSpPr>
          <a:xfrm>
            <a:off x="10365340" y="3390686"/>
            <a:ext cx="250541" cy="250541"/>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7" name="TextBox 3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8" name="Freeform 38"/>
          <p:cNvSpPr/>
          <p:nvPr/>
        </p:nvSpPr>
        <p:spPr>
          <a:xfrm>
            <a:off x="13639955"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9" name="TextBox 39"/>
          <p:cNvSpPr txBox="1"/>
          <p:nvPr/>
        </p:nvSpPr>
        <p:spPr>
          <a:xfrm>
            <a:off x="13731588"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0" name="Group 40"/>
          <p:cNvGrpSpPr/>
          <p:nvPr/>
        </p:nvGrpSpPr>
        <p:grpSpPr>
          <a:xfrm>
            <a:off x="13933028" y="3390686"/>
            <a:ext cx="250541" cy="25054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3" name="AutoShape 43"/>
          <p:cNvSpPr/>
          <p:nvPr/>
        </p:nvSpPr>
        <p:spPr>
          <a:xfrm flipH="1">
            <a:off x="2593562" y="3535007"/>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4" name="AutoShape 44"/>
          <p:cNvSpPr/>
          <p:nvPr/>
        </p:nvSpPr>
        <p:spPr>
          <a:xfrm flipH="1">
            <a:off x="2593562" y="653409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5" name="TextBox 45"/>
          <p:cNvSpPr txBox="1"/>
          <p:nvPr/>
        </p:nvSpPr>
        <p:spPr>
          <a:xfrm>
            <a:off x="2123667" y="6988139"/>
            <a:ext cx="324983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a:t>
            </a:r>
          </a:p>
          <a:p>
            <a:pPr algn="ctr">
              <a:lnSpc>
                <a:spcPts val="2760"/>
              </a:lnSpc>
            </a:pPr>
            <a:r>
              <a:rPr lang="en-US" sz="2000" b="1" spc="196">
                <a:solidFill>
                  <a:srgbClr val="231F20"/>
                </a:solidFill>
                <a:latin typeface="DM Sans Bold"/>
              </a:rPr>
              <a:t> (ОПЦИОНАЛЬНО)</a:t>
            </a:r>
          </a:p>
        </p:txBody>
      </p:sp>
      <p:sp>
        <p:nvSpPr>
          <p:cNvPr id="46" name="Freeform 46"/>
          <p:cNvSpPr/>
          <p:nvPr/>
        </p:nvSpPr>
        <p:spPr>
          <a:xfrm>
            <a:off x="3579478" y="5039497"/>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7" name="TextBox 47"/>
          <p:cNvSpPr txBox="1"/>
          <p:nvPr/>
        </p:nvSpPr>
        <p:spPr>
          <a:xfrm>
            <a:off x="3671111" y="5287077"/>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48" name="Group 48"/>
          <p:cNvGrpSpPr/>
          <p:nvPr/>
        </p:nvGrpSpPr>
        <p:grpSpPr>
          <a:xfrm>
            <a:off x="3872551" y="6398508"/>
            <a:ext cx="250541" cy="250541"/>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0" name="TextBox 5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1" name="Freeform 51"/>
          <p:cNvSpPr/>
          <p:nvPr/>
        </p:nvSpPr>
        <p:spPr>
          <a:xfrm>
            <a:off x="10043692" y="503543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2" name="TextBox 52"/>
          <p:cNvSpPr txBox="1"/>
          <p:nvPr/>
        </p:nvSpPr>
        <p:spPr>
          <a:xfrm>
            <a:off x="10135325" y="528301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53" name="Group 53"/>
          <p:cNvGrpSpPr/>
          <p:nvPr/>
        </p:nvGrpSpPr>
        <p:grpSpPr>
          <a:xfrm>
            <a:off x="10336765" y="6394445"/>
            <a:ext cx="250541" cy="250541"/>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5" name="TextBox 5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6" name="Freeform 56"/>
          <p:cNvSpPr/>
          <p:nvPr/>
        </p:nvSpPr>
        <p:spPr>
          <a:xfrm>
            <a:off x="13611380" y="503543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7" name="TextBox 57"/>
          <p:cNvSpPr txBox="1"/>
          <p:nvPr/>
        </p:nvSpPr>
        <p:spPr>
          <a:xfrm>
            <a:off x="13703013" y="528301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58" name="Group 58"/>
          <p:cNvGrpSpPr/>
          <p:nvPr/>
        </p:nvGrpSpPr>
        <p:grpSpPr>
          <a:xfrm>
            <a:off x="13904453" y="6394445"/>
            <a:ext cx="250541" cy="250541"/>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0" name="TextBox 6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1" name="Freeform 61"/>
          <p:cNvSpPr/>
          <p:nvPr/>
        </p:nvSpPr>
        <p:spPr>
          <a:xfrm>
            <a:off x="6643315" y="4365127"/>
            <a:ext cx="1182457" cy="1796550"/>
          </a:xfrm>
          <a:custGeom>
            <a:avLst/>
            <a:gdLst/>
            <a:ahLst/>
            <a:cxnLst/>
            <a:rect l="l" t="t" r="r" b="b"/>
            <a:pathLst>
              <a:path w="1182457" h="1796550">
                <a:moveTo>
                  <a:pt x="0" y="0"/>
                </a:moveTo>
                <a:lnTo>
                  <a:pt x="1182457" y="0"/>
                </a:lnTo>
                <a:lnTo>
                  <a:pt x="1182457" y="1796551"/>
                </a:lnTo>
                <a:lnTo>
                  <a:pt x="0" y="17965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2" name="Group 62"/>
          <p:cNvGrpSpPr/>
          <p:nvPr/>
        </p:nvGrpSpPr>
        <p:grpSpPr>
          <a:xfrm>
            <a:off x="7061601" y="6304764"/>
            <a:ext cx="357582" cy="357582"/>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64" name="TextBox 64"/>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65" name="Group 65"/>
          <p:cNvGrpSpPr/>
          <p:nvPr/>
        </p:nvGrpSpPr>
        <p:grpSpPr>
          <a:xfrm>
            <a:off x="4813698" y="7207652"/>
            <a:ext cx="5350202" cy="2793834"/>
            <a:chOff x="0" y="-47625"/>
            <a:chExt cx="7133603" cy="3725111"/>
          </a:xfrm>
        </p:grpSpPr>
        <p:sp>
          <p:nvSpPr>
            <p:cNvPr id="66" name="TextBox 66"/>
            <p:cNvSpPr txBox="1"/>
            <p:nvPr/>
          </p:nvSpPr>
          <p:spPr>
            <a:xfrm>
              <a:off x="310401" y="-47625"/>
              <a:ext cx="5378122" cy="1299929"/>
            </a:xfrm>
            <a:prstGeom prst="rect">
              <a:avLst/>
            </a:prstGeom>
          </p:spPr>
          <p:txBody>
            <a:bodyPr lIns="0" tIns="0" rIns="0" bIns="0" rtlCol="0" anchor="t">
              <a:spAutoFit/>
            </a:bodyPr>
            <a:lstStyle/>
            <a:p>
              <a:pPr algn="ctr">
                <a:lnSpc>
                  <a:spcPts val="3939"/>
                </a:lnSpc>
              </a:pPr>
              <a:r>
                <a:rPr lang="en-US" sz="2854" b="1" spc="279">
                  <a:solidFill>
                    <a:srgbClr val="231F20"/>
                  </a:solidFill>
                  <a:latin typeface="DM Sans Bold"/>
                </a:rPr>
                <a:t>ГЕНЕРАЛЬНАЯ ОЧИЩЕНИИ</a:t>
              </a:r>
            </a:p>
          </p:txBody>
        </p:sp>
        <p:sp>
          <p:nvSpPr>
            <p:cNvPr id="67" name="TextBox 67"/>
            <p:cNvSpPr txBox="1"/>
            <p:nvPr/>
          </p:nvSpPr>
          <p:spPr>
            <a:xfrm>
              <a:off x="0" y="1407292"/>
              <a:ext cx="7133603" cy="2270194"/>
            </a:xfrm>
            <a:prstGeom prst="rect">
              <a:avLst/>
            </a:prstGeom>
          </p:spPr>
          <p:txBody>
            <a:bodyPr lIns="0" tIns="0" rIns="0" bIns="0" rtlCol="0" anchor="t">
              <a:spAutoFit/>
            </a:bodyPr>
            <a:lstStyle/>
            <a:p>
              <a:pPr>
                <a:lnSpc>
                  <a:spcPts val="3359"/>
                </a:lnSpc>
              </a:pPr>
              <a:r>
                <a:rPr lang="en-US" sz="2400" b="1">
                  <a:solidFill>
                    <a:srgbClr val="2A2E3A"/>
                  </a:solidFill>
                  <a:latin typeface="Helios"/>
                </a:rPr>
                <a:t>Грязь и загрязнения, содержащиеся в приборе, удаляются пылесосом и влажной тряпкой.</a:t>
              </a:r>
            </a:p>
          </p:txBody>
        </p:sp>
      </p:grpSp>
      <p:sp>
        <p:nvSpPr>
          <p:cNvPr id="68" name="TextBox 68"/>
          <p:cNvSpPr txBox="1"/>
          <p:nvPr/>
        </p:nvSpPr>
        <p:spPr>
          <a:xfrm>
            <a:off x="6774098" y="4675712"/>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10</a:t>
            </a:r>
          </a:p>
        </p:txBody>
      </p:sp>
      <p:sp>
        <p:nvSpPr>
          <p:cNvPr id="69" name="TextBox 69"/>
          <p:cNvSpPr txBox="1"/>
          <p:nvPr/>
        </p:nvSpPr>
        <p:spPr>
          <a:xfrm>
            <a:off x="2123667" y="1898"/>
            <a:ext cx="13659113"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Конденсационного Котла</a:t>
            </a:r>
          </a:p>
        </p:txBody>
      </p:sp>
      <p:sp>
        <p:nvSpPr>
          <p:cNvPr id="70" name="TextBox 70"/>
          <p:cNvSpPr txBox="1"/>
          <p:nvPr/>
        </p:nvSpPr>
        <p:spPr>
          <a:xfrm>
            <a:off x="2622137" y="1143946"/>
            <a:ext cx="2893695"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a:p>
            <a:pPr algn="ctr">
              <a:lnSpc>
                <a:spcPts val="2760"/>
              </a:lnSpc>
            </a:pPr>
            <a:endParaRPr lang="en-US" sz="2000" b="1" spc="196">
              <a:solidFill>
                <a:srgbClr val="231F20"/>
              </a:solidFill>
              <a:latin typeface="DM Sans Bold"/>
            </a:endParaRPr>
          </a:p>
        </p:txBody>
      </p:sp>
      <p:sp>
        <p:nvSpPr>
          <p:cNvPr id="71" name="TextBox 71"/>
          <p:cNvSpPr txBox="1"/>
          <p:nvPr/>
        </p:nvSpPr>
        <p:spPr>
          <a:xfrm>
            <a:off x="5868257" y="114394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72" name="TextBox 72"/>
          <p:cNvSpPr txBox="1"/>
          <p:nvPr/>
        </p:nvSpPr>
        <p:spPr>
          <a:xfrm>
            <a:off x="8432824" y="1143946"/>
            <a:ext cx="414104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73" name="TextBox 73"/>
          <p:cNvSpPr txBox="1"/>
          <p:nvPr/>
        </p:nvSpPr>
        <p:spPr>
          <a:xfrm>
            <a:off x="12443808" y="1143946"/>
            <a:ext cx="3632629" cy="1419812"/>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ОСНОВНОГО ТЕПЛООБМЕННИКА И ГОРЕЛКИ</a:t>
            </a:r>
          </a:p>
          <a:p>
            <a:pPr algn="ctr">
              <a:lnSpc>
                <a:spcPts val="2760"/>
              </a:lnSpc>
            </a:pPr>
            <a:endParaRPr lang="en-US" sz="2000" b="1" spc="196">
              <a:solidFill>
                <a:srgbClr val="231F20"/>
              </a:solidFill>
              <a:latin typeface="DM Sans Bold"/>
            </a:endParaRPr>
          </a:p>
        </p:txBody>
      </p:sp>
      <p:sp>
        <p:nvSpPr>
          <p:cNvPr id="74" name="TextBox 74"/>
          <p:cNvSpPr txBox="1"/>
          <p:nvPr/>
        </p:nvSpPr>
        <p:spPr>
          <a:xfrm>
            <a:off x="2622137" y="3980317"/>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НАСОСА (ЕСЛИ АСИНХРОННЫЙ)</a:t>
            </a:r>
          </a:p>
        </p:txBody>
      </p:sp>
      <p:sp>
        <p:nvSpPr>
          <p:cNvPr id="75" name="TextBox 75"/>
          <p:cNvSpPr txBox="1"/>
          <p:nvPr/>
        </p:nvSpPr>
        <p:spPr>
          <a:xfrm>
            <a:off x="5868257" y="3980317"/>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ЧИСТКА СИФОНА ДЛЯ КОНДЕНСАТА</a:t>
            </a:r>
          </a:p>
        </p:txBody>
      </p:sp>
      <p:sp>
        <p:nvSpPr>
          <p:cNvPr id="76" name="TextBox 76"/>
          <p:cNvSpPr txBox="1"/>
          <p:nvPr/>
        </p:nvSpPr>
        <p:spPr>
          <a:xfrm>
            <a:off x="9114926" y="3980317"/>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ОТВОД КОНДЕНСАТА</a:t>
            </a:r>
          </a:p>
        </p:txBody>
      </p:sp>
      <p:sp>
        <p:nvSpPr>
          <p:cNvPr id="77" name="TextBox 77"/>
          <p:cNvSpPr txBox="1"/>
          <p:nvPr/>
        </p:nvSpPr>
        <p:spPr>
          <a:xfrm>
            <a:off x="12573873" y="3980317"/>
            <a:ext cx="350256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78" name="TextBox 78"/>
          <p:cNvSpPr txBox="1"/>
          <p:nvPr/>
        </p:nvSpPr>
        <p:spPr>
          <a:xfrm>
            <a:off x="8721310" y="6984075"/>
            <a:ext cx="3353673"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79" name="TextBox 79"/>
          <p:cNvSpPr txBox="1"/>
          <p:nvPr/>
        </p:nvSpPr>
        <p:spPr>
          <a:xfrm>
            <a:off x="12545298" y="6984075"/>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678927"/>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357947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3872551" y="554315"/>
            <a:ext cx="250541" cy="25054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9" name="Freeform 9"/>
          <p:cNvSpPr/>
          <p:nvPr/>
        </p:nvSpPr>
        <p:spPr>
          <a:xfrm>
            <a:off x="682559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0" name="Group 10"/>
          <p:cNvGrpSpPr/>
          <p:nvPr/>
        </p:nvGrpSpPr>
        <p:grpSpPr>
          <a:xfrm>
            <a:off x="7118671" y="554315"/>
            <a:ext cx="250541" cy="25054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3" name="Freeform 13"/>
          <p:cNvSpPr/>
          <p:nvPr/>
        </p:nvSpPr>
        <p:spPr>
          <a:xfrm>
            <a:off x="10072267"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4"/>
          <p:cNvGrpSpPr/>
          <p:nvPr/>
        </p:nvGrpSpPr>
        <p:grpSpPr>
          <a:xfrm>
            <a:off x="10365340" y="554315"/>
            <a:ext cx="250541" cy="250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7" name="Freeform 17"/>
          <p:cNvSpPr/>
          <p:nvPr/>
        </p:nvSpPr>
        <p:spPr>
          <a:xfrm>
            <a:off x="13639955"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8" name="Group 18"/>
          <p:cNvGrpSpPr/>
          <p:nvPr/>
        </p:nvGrpSpPr>
        <p:grpSpPr>
          <a:xfrm>
            <a:off x="13933028" y="554315"/>
            <a:ext cx="250541" cy="25054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1" name="AutoShape 21"/>
          <p:cNvSpPr/>
          <p:nvPr/>
        </p:nvSpPr>
        <p:spPr>
          <a:xfrm>
            <a:off x="15782780" y="679585"/>
            <a:ext cx="0" cy="2858826"/>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2" name="AutoShape 22"/>
          <p:cNvSpPr/>
          <p:nvPr/>
        </p:nvSpPr>
        <p:spPr>
          <a:xfrm>
            <a:off x="2549642" y="3539070"/>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3" name="Freeform 23"/>
          <p:cNvSpPr/>
          <p:nvPr/>
        </p:nvSpPr>
        <p:spPr>
          <a:xfrm>
            <a:off x="3577757" y="205072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TextBox 24"/>
          <p:cNvSpPr txBox="1"/>
          <p:nvPr/>
        </p:nvSpPr>
        <p:spPr>
          <a:xfrm>
            <a:off x="3669390" y="229830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25" name="Group 25"/>
          <p:cNvGrpSpPr/>
          <p:nvPr/>
        </p:nvGrpSpPr>
        <p:grpSpPr>
          <a:xfrm>
            <a:off x="3870830" y="3409736"/>
            <a:ext cx="250541" cy="25054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7" name="TextBox 2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8" name="Freeform 28"/>
          <p:cNvSpPr/>
          <p:nvPr/>
        </p:nvSpPr>
        <p:spPr>
          <a:xfrm>
            <a:off x="6825598"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6917231"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0" name="Group 30"/>
          <p:cNvGrpSpPr/>
          <p:nvPr/>
        </p:nvGrpSpPr>
        <p:grpSpPr>
          <a:xfrm>
            <a:off x="7118671" y="3390686"/>
            <a:ext cx="250541" cy="25054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2" name="TextBox 3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3" name="Freeform 33"/>
          <p:cNvSpPr/>
          <p:nvPr/>
        </p:nvSpPr>
        <p:spPr>
          <a:xfrm>
            <a:off x="10072267"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4" name="TextBox 34"/>
          <p:cNvSpPr txBox="1"/>
          <p:nvPr/>
        </p:nvSpPr>
        <p:spPr>
          <a:xfrm>
            <a:off x="10163900"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35" name="Group 35"/>
          <p:cNvGrpSpPr/>
          <p:nvPr/>
        </p:nvGrpSpPr>
        <p:grpSpPr>
          <a:xfrm>
            <a:off x="10365340" y="3390686"/>
            <a:ext cx="250541" cy="250541"/>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7" name="TextBox 3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8" name="Freeform 38"/>
          <p:cNvSpPr/>
          <p:nvPr/>
        </p:nvSpPr>
        <p:spPr>
          <a:xfrm>
            <a:off x="13639955"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9" name="TextBox 39"/>
          <p:cNvSpPr txBox="1"/>
          <p:nvPr/>
        </p:nvSpPr>
        <p:spPr>
          <a:xfrm>
            <a:off x="13731588"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0" name="Group 40"/>
          <p:cNvGrpSpPr/>
          <p:nvPr/>
        </p:nvGrpSpPr>
        <p:grpSpPr>
          <a:xfrm>
            <a:off x="13933028" y="3390686"/>
            <a:ext cx="250541" cy="25054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3" name="AutoShape 43"/>
          <p:cNvSpPr/>
          <p:nvPr/>
        </p:nvSpPr>
        <p:spPr>
          <a:xfrm flipH="1">
            <a:off x="2593562" y="3535007"/>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4" name="AutoShape 44"/>
          <p:cNvSpPr/>
          <p:nvPr/>
        </p:nvSpPr>
        <p:spPr>
          <a:xfrm flipH="1">
            <a:off x="2593562" y="653409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5" name="Freeform 45"/>
          <p:cNvSpPr/>
          <p:nvPr/>
        </p:nvSpPr>
        <p:spPr>
          <a:xfrm>
            <a:off x="3579478" y="504923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6" name="TextBox 46"/>
          <p:cNvSpPr txBox="1"/>
          <p:nvPr/>
        </p:nvSpPr>
        <p:spPr>
          <a:xfrm>
            <a:off x="3671111" y="52968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47" name="Group 47"/>
          <p:cNvGrpSpPr/>
          <p:nvPr/>
        </p:nvGrpSpPr>
        <p:grpSpPr>
          <a:xfrm>
            <a:off x="3872551" y="6408240"/>
            <a:ext cx="250541" cy="250541"/>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9" name="TextBox 4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0" name="Freeform 50"/>
          <p:cNvSpPr/>
          <p:nvPr/>
        </p:nvSpPr>
        <p:spPr>
          <a:xfrm>
            <a:off x="6821500" y="5061984"/>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1" name="TextBox 51"/>
          <p:cNvSpPr txBox="1"/>
          <p:nvPr/>
        </p:nvSpPr>
        <p:spPr>
          <a:xfrm>
            <a:off x="6913133" y="530956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2" name="Group 52"/>
          <p:cNvGrpSpPr/>
          <p:nvPr/>
        </p:nvGrpSpPr>
        <p:grpSpPr>
          <a:xfrm>
            <a:off x="7114573" y="6420994"/>
            <a:ext cx="250541" cy="250541"/>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4" name="TextBox 5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5" name="TextBox 55"/>
          <p:cNvSpPr txBox="1"/>
          <p:nvPr/>
        </p:nvSpPr>
        <p:spPr>
          <a:xfrm>
            <a:off x="12545298" y="6984075"/>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
        <p:nvSpPr>
          <p:cNvPr id="56" name="Freeform 56"/>
          <p:cNvSpPr/>
          <p:nvPr/>
        </p:nvSpPr>
        <p:spPr>
          <a:xfrm>
            <a:off x="13611380" y="503543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7" name="TextBox 57"/>
          <p:cNvSpPr txBox="1"/>
          <p:nvPr/>
        </p:nvSpPr>
        <p:spPr>
          <a:xfrm>
            <a:off x="13703013" y="528301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58" name="Group 58"/>
          <p:cNvGrpSpPr/>
          <p:nvPr/>
        </p:nvGrpSpPr>
        <p:grpSpPr>
          <a:xfrm>
            <a:off x="13904453" y="6394445"/>
            <a:ext cx="250541" cy="250541"/>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0" name="TextBox 6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1" name="Freeform 61"/>
          <p:cNvSpPr/>
          <p:nvPr/>
        </p:nvSpPr>
        <p:spPr>
          <a:xfrm>
            <a:off x="9856122" y="4374652"/>
            <a:ext cx="1182457" cy="1796550"/>
          </a:xfrm>
          <a:custGeom>
            <a:avLst/>
            <a:gdLst/>
            <a:ahLst/>
            <a:cxnLst/>
            <a:rect l="l" t="t" r="r" b="b"/>
            <a:pathLst>
              <a:path w="1182457" h="1796550">
                <a:moveTo>
                  <a:pt x="0" y="0"/>
                </a:moveTo>
                <a:lnTo>
                  <a:pt x="1182457" y="0"/>
                </a:lnTo>
                <a:lnTo>
                  <a:pt x="1182457" y="1796551"/>
                </a:lnTo>
                <a:lnTo>
                  <a:pt x="0" y="17965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2" name="Group 62"/>
          <p:cNvGrpSpPr/>
          <p:nvPr/>
        </p:nvGrpSpPr>
        <p:grpSpPr>
          <a:xfrm>
            <a:off x="10274408" y="6314289"/>
            <a:ext cx="357582" cy="357582"/>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64" name="TextBox 64"/>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65" name="Group 65"/>
          <p:cNvGrpSpPr/>
          <p:nvPr/>
        </p:nvGrpSpPr>
        <p:grpSpPr>
          <a:xfrm>
            <a:off x="8201957" y="7019593"/>
            <a:ext cx="5397602" cy="2950641"/>
            <a:chOff x="0" y="0"/>
            <a:chExt cx="7196802" cy="3934188"/>
          </a:xfrm>
        </p:grpSpPr>
        <p:sp>
          <p:nvSpPr>
            <p:cNvPr id="66" name="TextBox 66"/>
            <p:cNvSpPr txBox="1"/>
            <p:nvPr/>
          </p:nvSpPr>
          <p:spPr>
            <a:xfrm>
              <a:off x="313152" y="-38100"/>
              <a:ext cx="5425769" cy="1558367"/>
            </a:xfrm>
            <a:prstGeom prst="rect">
              <a:avLst/>
            </a:prstGeom>
          </p:spPr>
          <p:txBody>
            <a:bodyPr lIns="0" tIns="0" rIns="0" bIns="0" rtlCol="0" anchor="t">
              <a:spAutoFit/>
            </a:bodyPr>
            <a:lstStyle/>
            <a:p>
              <a:pPr algn="ctr">
                <a:lnSpc>
                  <a:spcPts val="3128"/>
                </a:lnSpc>
              </a:pPr>
              <a:r>
                <a:rPr lang="en-US" sz="2267" b="1" spc="222">
                  <a:solidFill>
                    <a:srgbClr val="231F20"/>
                  </a:solidFill>
                  <a:latin typeface="DM Sans Bold"/>
                </a:rPr>
                <a:t>ОЧИСТКА ВХОДНОГО </a:t>
              </a:r>
            </a:p>
            <a:p>
              <a:pPr algn="ctr">
                <a:lnSpc>
                  <a:spcPts val="3128"/>
                </a:lnSpc>
              </a:pPr>
              <a:r>
                <a:rPr lang="en-US" sz="2267" b="1" spc="222">
                  <a:solidFill>
                    <a:srgbClr val="231F20"/>
                  </a:solidFill>
                  <a:latin typeface="DM Sans Bold"/>
                </a:rPr>
                <a:t>И ВЫХОДНОГО ФИЛЬТРОВ</a:t>
              </a:r>
            </a:p>
          </p:txBody>
        </p:sp>
        <p:sp>
          <p:nvSpPr>
            <p:cNvPr id="67" name="TextBox 67"/>
            <p:cNvSpPr txBox="1"/>
            <p:nvPr/>
          </p:nvSpPr>
          <p:spPr>
            <a:xfrm>
              <a:off x="0" y="1682865"/>
              <a:ext cx="7196802" cy="2251323"/>
            </a:xfrm>
            <a:prstGeom prst="rect">
              <a:avLst/>
            </a:prstGeom>
          </p:spPr>
          <p:txBody>
            <a:bodyPr lIns="0" tIns="0" rIns="0" bIns="0" rtlCol="0" anchor="t">
              <a:spAutoFit/>
            </a:bodyPr>
            <a:lstStyle/>
            <a:p>
              <a:pPr>
                <a:lnSpc>
                  <a:spcPts val="3402"/>
                </a:lnSpc>
              </a:pPr>
              <a:r>
                <a:rPr lang="en-US" sz="2430" b="1">
                  <a:solidFill>
                    <a:srgbClr val="2A2E3A"/>
                  </a:solidFill>
                  <a:latin typeface="Helios"/>
                </a:rPr>
                <a:t>Фильтры на 2 впускных трубах, расположенных под прибором, снимаются, очищаются и снова устанавливаются.</a:t>
              </a:r>
            </a:p>
          </p:txBody>
        </p:sp>
      </p:grpSp>
      <p:sp>
        <p:nvSpPr>
          <p:cNvPr id="68" name="TextBox 68"/>
          <p:cNvSpPr txBox="1"/>
          <p:nvPr/>
        </p:nvSpPr>
        <p:spPr>
          <a:xfrm>
            <a:off x="9986905" y="4685237"/>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11</a:t>
            </a:r>
          </a:p>
        </p:txBody>
      </p:sp>
      <p:sp>
        <p:nvSpPr>
          <p:cNvPr id="69" name="TextBox 69"/>
          <p:cNvSpPr txBox="1"/>
          <p:nvPr/>
        </p:nvSpPr>
        <p:spPr>
          <a:xfrm>
            <a:off x="2123667" y="1898"/>
            <a:ext cx="13659113"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Конденсационного Котла</a:t>
            </a:r>
          </a:p>
        </p:txBody>
      </p:sp>
      <p:sp>
        <p:nvSpPr>
          <p:cNvPr id="70" name="TextBox 70"/>
          <p:cNvSpPr txBox="1"/>
          <p:nvPr/>
        </p:nvSpPr>
        <p:spPr>
          <a:xfrm>
            <a:off x="2622137" y="1143946"/>
            <a:ext cx="2893695"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a:p>
            <a:pPr algn="ctr">
              <a:lnSpc>
                <a:spcPts val="2760"/>
              </a:lnSpc>
            </a:pPr>
            <a:endParaRPr lang="en-US" sz="2000" b="1" spc="196">
              <a:solidFill>
                <a:srgbClr val="231F20"/>
              </a:solidFill>
              <a:latin typeface="DM Sans Bold"/>
            </a:endParaRPr>
          </a:p>
        </p:txBody>
      </p:sp>
      <p:sp>
        <p:nvSpPr>
          <p:cNvPr id="71" name="TextBox 71"/>
          <p:cNvSpPr txBox="1"/>
          <p:nvPr/>
        </p:nvSpPr>
        <p:spPr>
          <a:xfrm>
            <a:off x="5868257" y="114394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72" name="TextBox 72"/>
          <p:cNvSpPr txBox="1"/>
          <p:nvPr/>
        </p:nvSpPr>
        <p:spPr>
          <a:xfrm>
            <a:off x="8432824" y="1143946"/>
            <a:ext cx="414104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73" name="TextBox 73"/>
          <p:cNvSpPr txBox="1"/>
          <p:nvPr/>
        </p:nvSpPr>
        <p:spPr>
          <a:xfrm>
            <a:off x="12443808" y="1143946"/>
            <a:ext cx="3632629" cy="1419812"/>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ОСНОВНОГО ТЕПЛООБМЕННИКА И ГОРЕЛКИ</a:t>
            </a:r>
          </a:p>
          <a:p>
            <a:pPr algn="ctr">
              <a:lnSpc>
                <a:spcPts val="2760"/>
              </a:lnSpc>
            </a:pPr>
            <a:endParaRPr lang="en-US" sz="2000" b="1" spc="196">
              <a:solidFill>
                <a:srgbClr val="231F20"/>
              </a:solidFill>
              <a:latin typeface="DM Sans Bold"/>
            </a:endParaRPr>
          </a:p>
        </p:txBody>
      </p:sp>
      <p:sp>
        <p:nvSpPr>
          <p:cNvPr id="74" name="TextBox 74"/>
          <p:cNvSpPr txBox="1"/>
          <p:nvPr/>
        </p:nvSpPr>
        <p:spPr>
          <a:xfrm>
            <a:off x="2622137" y="3980317"/>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НАСОСА (ЕСЛИ АСИНХРОННЫЙ)</a:t>
            </a:r>
          </a:p>
        </p:txBody>
      </p:sp>
      <p:sp>
        <p:nvSpPr>
          <p:cNvPr id="75" name="TextBox 75"/>
          <p:cNvSpPr txBox="1"/>
          <p:nvPr/>
        </p:nvSpPr>
        <p:spPr>
          <a:xfrm>
            <a:off x="5868257" y="3980317"/>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ЧИСТКА СИФОНА ДЛЯ КОНДЕНСАТА</a:t>
            </a:r>
          </a:p>
        </p:txBody>
      </p:sp>
      <p:sp>
        <p:nvSpPr>
          <p:cNvPr id="76" name="TextBox 76"/>
          <p:cNvSpPr txBox="1"/>
          <p:nvPr/>
        </p:nvSpPr>
        <p:spPr>
          <a:xfrm>
            <a:off x="9114926" y="3980317"/>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ОТВОД КОНДЕНСАТА</a:t>
            </a:r>
          </a:p>
        </p:txBody>
      </p:sp>
      <p:sp>
        <p:nvSpPr>
          <p:cNvPr id="77" name="TextBox 77"/>
          <p:cNvSpPr txBox="1"/>
          <p:nvPr/>
        </p:nvSpPr>
        <p:spPr>
          <a:xfrm>
            <a:off x="12573873" y="3980317"/>
            <a:ext cx="350256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78" name="TextBox 78"/>
          <p:cNvSpPr txBox="1"/>
          <p:nvPr/>
        </p:nvSpPr>
        <p:spPr>
          <a:xfrm>
            <a:off x="2123667" y="6988139"/>
            <a:ext cx="324983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a:t>
            </a:r>
          </a:p>
          <a:p>
            <a:pPr algn="ctr">
              <a:lnSpc>
                <a:spcPts val="2760"/>
              </a:lnSpc>
            </a:pPr>
            <a:r>
              <a:rPr lang="en-US" sz="2000" b="1" spc="196">
                <a:solidFill>
                  <a:srgbClr val="231F20"/>
                </a:solidFill>
                <a:latin typeface="DM Sans Bold"/>
              </a:rPr>
              <a:t> (ОПЦИОНАЛЬНО)</a:t>
            </a:r>
          </a:p>
        </p:txBody>
      </p:sp>
      <p:sp>
        <p:nvSpPr>
          <p:cNvPr id="79" name="TextBox 79"/>
          <p:cNvSpPr txBox="1"/>
          <p:nvPr/>
        </p:nvSpPr>
        <p:spPr>
          <a:xfrm>
            <a:off x="5839682" y="6984075"/>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678927"/>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357947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3872551" y="554315"/>
            <a:ext cx="250541" cy="25054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9" name="Freeform 9"/>
          <p:cNvSpPr/>
          <p:nvPr/>
        </p:nvSpPr>
        <p:spPr>
          <a:xfrm>
            <a:off x="682559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0" name="Group 10"/>
          <p:cNvGrpSpPr/>
          <p:nvPr/>
        </p:nvGrpSpPr>
        <p:grpSpPr>
          <a:xfrm>
            <a:off x="7118671" y="554315"/>
            <a:ext cx="250541" cy="25054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3" name="Freeform 13"/>
          <p:cNvSpPr/>
          <p:nvPr/>
        </p:nvSpPr>
        <p:spPr>
          <a:xfrm>
            <a:off x="10072267"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4"/>
          <p:cNvGrpSpPr/>
          <p:nvPr/>
        </p:nvGrpSpPr>
        <p:grpSpPr>
          <a:xfrm>
            <a:off x="10365340" y="554315"/>
            <a:ext cx="250541" cy="250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7" name="Freeform 17"/>
          <p:cNvSpPr/>
          <p:nvPr/>
        </p:nvSpPr>
        <p:spPr>
          <a:xfrm>
            <a:off x="13639955"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8" name="Group 18"/>
          <p:cNvGrpSpPr/>
          <p:nvPr/>
        </p:nvGrpSpPr>
        <p:grpSpPr>
          <a:xfrm>
            <a:off x="13933028" y="554315"/>
            <a:ext cx="250541" cy="25054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1" name="AutoShape 21"/>
          <p:cNvSpPr/>
          <p:nvPr/>
        </p:nvSpPr>
        <p:spPr>
          <a:xfrm>
            <a:off x="15782780" y="679585"/>
            <a:ext cx="0" cy="2858826"/>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2" name="AutoShape 22"/>
          <p:cNvSpPr/>
          <p:nvPr/>
        </p:nvSpPr>
        <p:spPr>
          <a:xfrm>
            <a:off x="2549642" y="3539070"/>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3" name="Freeform 23"/>
          <p:cNvSpPr/>
          <p:nvPr/>
        </p:nvSpPr>
        <p:spPr>
          <a:xfrm>
            <a:off x="3577757" y="205072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TextBox 24"/>
          <p:cNvSpPr txBox="1"/>
          <p:nvPr/>
        </p:nvSpPr>
        <p:spPr>
          <a:xfrm>
            <a:off x="3669390" y="229830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25" name="Group 25"/>
          <p:cNvGrpSpPr/>
          <p:nvPr/>
        </p:nvGrpSpPr>
        <p:grpSpPr>
          <a:xfrm>
            <a:off x="3870830" y="3409736"/>
            <a:ext cx="250541" cy="25054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7" name="TextBox 2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8" name="Freeform 28"/>
          <p:cNvSpPr/>
          <p:nvPr/>
        </p:nvSpPr>
        <p:spPr>
          <a:xfrm>
            <a:off x="6825598"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6917231"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0" name="Group 30"/>
          <p:cNvGrpSpPr/>
          <p:nvPr/>
        </p:nvGrpSpPr>
        <p:grpSpPr>
          <a:xfrm>
            <a:off x="7118671" y="3390686"/>
            <a:ext cx="250541" cy="25054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2" name="TextBox 3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3" name="Freeform 33"/>
          <p:cNvSpPr/>
          <p:nvPr/>
        </p:nvSpPr>
        <p:spPr>
          <a:xfrm>
            <a:off x="10072267"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4" name="TextBox 34"/>
          <p:cNvSpPr txBox="1"/>
          <p:nvPr/>
        </p:nvSpPr>
        <p:spPr>
          <a:xfrm>
            <a:off x="10163900"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35" name="Group 35"/>
          <p:cNvGrpSpPr/>
          <p:nvPr/>
        </p:nvGrpSpPr>
        <p:grpSpPr>
          <a:xfrm>
            <a:off x="10365340" y="3390686"/>
            <a:ext cx="250541" cy="250541"/>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7" name="TextBox 3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8" name="Freeform 38"/>
          <p:cNvSpPr/>
          <p:nvPr/>
        </p:nvSpPr>
        <p:spPr>
          <a:xfrm>
            <a:off x="13639955"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9" name="TextBox 39"/>
          <p:cNvSpPr txBox="1"/>
          <p:nvPr/>
        </p:nvSpPr>
        <p:spPr>
          <a:xfrm>
            <a:off x="13731588"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0" name="Group 40"/>
          <p:cNvGrpSpPr/>
          <p:nvPr/>
        </p:nvGrpSpPr>
        <p:grpSpPr>
          <a:xfrm>
            <a:off x="13933028" y="3390686"/>
            <a:ext cx="250541" cy="25054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3" name="AutoShape 43"/>
          <p:cNvSpPr/>
          <p:nvPr/>
        </p:nvSpPr>
        <p:spPr>
          <a:xfrm flipH="1">
            <a:off x="2593562" y="3535007"/>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4" name="AutoShape 44"/>
          <p:cNvSpPr/>
          <p:nvPr/>
        </p:nvSpPr>
        <p:spPr>
          <a:xfrm flipH="1">
            <a:off x="2593562" y="653409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5" name="Freeform 45"/>
          <p:cNvSpPr/>
          <p:nvPr/>
        </p:nvSpPr>
        <p:spPr>
          <a:xfrm>
            <a:off x="3579478" y="504923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6" name="TextBox 46"/>
          <p:cNvSpPr txBox="1"/>
          <p:nvPr/>
        </p:nvSpPr>
        <p:spPr>
          <a:xfrm>
            <a:off x="3671111" y="52968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47" name="Group 47"/>
          <p:cNvGrpSpPr/>
          <p:nvPr/>
        </p:nvGrpSpPr>
        <p:grpSpPr>
          <a:xfrm>
            <a:off x="3872551" y="6408240"/>
            <a:ext cx="250541" cy="250541"/>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9" name="TextBox 4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0" name="Freeform 50"/>
          <p:cNvSpPr/>
          <p:nvPr/>
        </p:nvSpPr>
        <p:spPr>
          <a:xfrm>
            <a:off x="6821500" y="5061984"/>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1" name="TextBox 51"/>
          <p:cNvSpPr txBox="1"/>
          <p:nvPr/>
        </p:nvSpPr>
        <p:spPr>
          <a:xfrm>
            <a:off x="6913133" y="530956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2" name="Group 52"/>
          <p:cNvGrpSpPr/>
          <p:nvPr/>
        </p:nvGrpSpPr>
        <p:grpSpPr>
          <a:xfrm>
            <a:off x="7114573" y="6420994"/>
            <a:ext cx="250541" cy="250541"/>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4" name="TextBox 5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5" name="Freeform 55"/>
          <p:cNvSpPr/>
          <p:nvPr/>
        </p:nvSpPr>
        <p:spPr>
          <a:xfrm>
            <a:off x="10122540" y="5049230"/>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6" name="TextBox 56"/>
          <p:cNvSpPr txBox="1"/>
          <p:nvPr/>
        </p:nvSpPr>
        <p:spPr>
          <a:xfrm>
            <a:off x="10214173" y="52968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57" name="Group 57"/>
          <p:cNvGrpSpPr/>
          <p:nvPr/>
        </p:nvGrpSpPr>
        <p:grpSpPr>
          <a:xfrm>
            <a:off x="10415613" y="6408240"/>
            <a:ext cx="250541" cy="250541"/>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9" name="TextBox 5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0" name="Freeform 60"/>
          <p:cNvSpPr/>
          <p:nvPr/>
        </p:nvSpPr>
        <p:spPr>
          <a:xfrm>
            <a:off x="13459143" y="4374652"/>
            <a:ext cx="1182457" cy="1796550"/>
          </a:xfrm>
          <a:custGeom>
            <a:avLst/>
            <a:gdLst/>
            <a:ahLst/>
            <a:cxnLst/>
            <a:rect l="l" t="t" r="r" b="b"/>
            <a:pathLst>
              <a:path w="1182457" h="1796550">
                <a:moveTo>
                  <a:pt x="0" y="0"/>
                </a:moveTo>
                <a:lnTo>
                  <a:pt x="1182457" y="0"/>
                </a:lnTo>
                <a:lnTo>
                  <a:pt x="1182457" y="1796551"/>
                </a:lnTo>
                <a:lnTo>
                  <a:pt x="0" y="17965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1" name="Group 61"/>
          <p:cNvGrpSpPr/>
          <p:nvPr/>
        </p:nvGrpSpPr>
        <p:grpSpPr>
          <a:xfrm>
            <a:off x="13877429" y="6314289"/>
            <a:ext cx="357582" cy="357582"/>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63" name="TextBox 63"/>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64" name="Group 64"/>
          <p:cNvGrpSpPr/>
          <p:nvPr/>
        </p:nvGrpSpPr>
        <p:grpSpPr>
          <a:xfrm>
            <a:off x="11629526" y="7217177"/>
            <a:ext cx="5350202" cy="2357817"/>
            <a:chOff x="0" y="-47625"/>
            <a:chExt cx="7133603" cy="3143755"/>
          </a:xfrm>
        </p:grpSpPr>
        <p:sp>
          <p:nvSpPr>
            <p:cNvPr id="65" name="TextBox 65"/>
            <p:cNvSpPr txBox="1"/>
            <p:nvPr/>
          </p:nvSpPr>
          <p:spPr>
            <a:xfrm>
              <a:off x="310401" y="-47625"/>
              <a:ext cx="5378122" cy="1299929"/>
            </a:xfrm>
            <a:prstGeom prst="rect">
              <a:avLst/>
            </a:prstGeom>
          </p:spPr>
          <p:txBody>
            <a:bodyPr lIns="0" tIns="0" rIns="0" bIns="0" rtlCol="0" anchor="t">
              <a:spAutoFit/>
            </a:bodyPr>
            <a:lstStyle/>
            <a:p>
              <a:pPr algn="ctr">
                <a:lnSpc>
                  <a:spcPts val="3939"/>
                </a:lnSpc>
              </a:pPr>
              <a:r>
                <a:rPr lang="en-US" sz="2854" b="1" spc="279">
                  <a:solidFill>
                    <a:srgbClr val="231F20"/>
                  </a:solidFill>
                  <a:latin typeface="DM Sans Bold"/>
                </a:rPr>
                <a:t>ТЕСТИРОВАНИЕ И ВЫКЛЮЧЕНИЕ</a:t>
              </a:r>
            </a:p>
          </p:txBody>
        </p:sp>
        <p:sp>
          <p:nvSpPr>
            <p:cNvPr id="66" name="TextBox 66"/>
            <p:cNvSpPr txBox="1"/>
            <p:nvPr/>
          </p:nvSpPr>
          <p:spPr>
            <a:xfrm>
              <a:off x="0" y="1407292"/>
              <a:ext cx="7133603" cy="1688838"/>
            </a:xfrm>
            <a:prstGeom prst="rect">
              <a:avLst/>
            </a:prstGeom>
          </p:spPr>
          <p:txBody>
            <a:bodyPr lIns="0" tIns="0" rIns="0" bIns="0" rtlCol="0" anchor="t">
              <a:spAutoFit/>
            </a:bodyPr>
            <a:lstStyle/>
            <a:p>
              <a:pPr>
                <a:lnSpc>
                  <a:spcPts val="3359"/>
                </a:lnSpc>
              </a:pPr>
              <a:r>
                <a:rPr lang="en-US" sz="2400" b="1">
                  <a:solidFill>
                    <a:srgbClr val="2A2E3A"/>
                  </a:solidFill>
                  <a:latin typeface="Helios"/>
                </a:rPr>
                <a:t>Устройство проверяется на наличие неисправностей, затем крышки закрываются.</a:t>
              </a:r>
            </a:p>
          </p:txBody>
        </p:sp>
      </p:grpSp>
      <p:sp>
        <p:nvSpPr>
          <p:cNvPr id="67" name="TextBox 67"/>
          <p:cNvSpPr txBox="1"/>
          <p:nvPr/>
        </p:nvSpPr>
        <p:spPr>
          <a:xfrm>
            <a:off x="13589926" y="4685237"/>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12</a:t>
            </a:r>
          </a:p>
        </p:txBody>
      </p:sp>
      <p:sp>
        <p:nvSpPr>
          <p:cNvPr id="68" name="TextBox 68"/>
          <p:cNvSpPr txBox="1"/>
          <p:nvPr/>
        </p:nvSpPr>
        <p:spPr>
          <a:xfrm>
            <a:off x="2123667" y="1898"/>
            <a:ext cx="13659113"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Конденсационного Котла</a:t>
            </a:r>
          </a:p>
        </p:txBody>
      </p:sp>
      <p:sp>
        <p:nvSpPr>
          <p:cNvPr id="69" name="TextBox 69"/>
          <p:cNvSpPr txBox="1"/>
          <p:nvPr/>
        </p:nvSpPr>
        <p:spPr>
          <a:xfrm>
            <a:off x="2622137" y="1143946"/>
            <a:ext cx="2893695"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a:p>
            <a:pPr algn="ctr">
              <a:lnSpc>
                <a:spcPts val="2760"/>
              </a:lnSpc>
            </a:pPr>
            <a:endParaRPr lang="en-US" sz="2000" b="1" spc="196">
              <a:solidFill>
                <a:srgbClr val="231F20"/>
              </a:solidFill>
              <a:latin typeface="DM Sans Bold"/>
            </a:endParaRPr>
          </a:p>
        </p:txBody>
      </p:sp>
      <p:sp>
        <p:nvSpPr>
          <p:cNvPr id="70" name="TextBox 70"/>
          <p:cNvSpPr txBox="1"/>
          <p:nvPr/>
        </p:nvSpPr>
        <p:spPr>
          <a:xfrm>
            <a:off x="5868257" y="114394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71" name="TextBox 71"/>
          <p:cNvSpPr txBox="1"/>
          <p:nvPr/>
        </p:nvSpPr>
        <p:spPr>
          <a:xfrm>
            <a:off x="8432824" y="1143946"/>
            <a:ext cx="414104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72" name="TextBox 72"/>
          <p:cNvSpPr txBox="1"/>
          <p:nvPr/>
        </p:nvSpPr>
        <p:spPr>
          <a:xfrm>
            <a:off x="12443808" y="1143946"/>
            <a:ext cx="3632629" cy="1419812"/>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ОСНОВНОГО ТЕПЛООБМЕННИКА И ГОРЕЛКИ</a:t>
            </a:r>
          </a:p>
          <a:p>
            <a:pPr algn="ctr">
              <a:lnSpc>
                <a:spcPts val="2760"/>
              </a:lnSpc>
            </a:pPr>
            <a:endParaRPr lang="en-US" sz="2000" b="1" spc="196">
              <a:solidFill>
                <a:srgbClr val="231F20"/>
              </a:solidFill>
              <a:latin typeface="DM Sans Bold"/>
            </a:endParaRPr>
          </a:p>
        </p:txBody>
      </p:sp>
      <p:sp>
        <p:nvSpPr>
          <p:cNvPr id="73" name="TextBox 73"/>
          <p:cNvSpPr txBox="1"/>
          <p:nvPr/>
        </p:nvSpPr>
        <p:spPr>
          <a:xfrm>
            <a:off x="2622137" y="3980317"/>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НАСОСА (ЕСЛИ АСИНХРОННЫЙ)</a:t>
            </a:r>
          </a:p>
        </p:txBody>
      </p:sp>
      <p:sp>
        <p:nvSpPr>
          <p:cNvPr id="74" name="TextBox 74"/>
          <p:cNvSpPr txBox="1"/>
          <p:nvPr/>
        </p:nvSpPr>
        <p:spPr>
          <a:xfrm>
            <a:off x="5868257" y="3980317"/>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ЧИСТКА СИФОНА ДЛЯ КОНДЕНСАТА</a:t>
            </a:r>
          </a:p>
        </p:txBody>
      </p:sp>
      <p:sp>
        <p:nvSpPr>
          <p:cNvPr id="75" name="TextBox 75"/>
          <p:cNvSpPr txBox="1"/>
          <p:nvPr/>
        </p:nvSpPr>
        <p:spPr>
          <a:xfrm>
            <a:off x="9114926" y="3980317"/>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ОТВОД КОНДЕНСАТА</a:t>
            </a:r>
          </a:p>
        </p:txBody>
      </p:sp>
      <p:sp>
        <p:nvSpPr>
          <p:cNvPr id="76" name="TextBox 76"/>
          <p:cNvSpPr txBox="1"/>
          <p:nvPr/>
        </p:nvSpPr>
        <p:spPr>
          <a:xfrm>
            <a:off x="12573873" y="3980317"/>
            <a:ext cx="350256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77" name="TextBox 77"/>
          <p:cNvSpPr txBox="1"/>
          <p:nvPr/>
        </p:nvSpPr>
        <p:spPr>
          <a:xfrm>
            <a:off x="2123667" y="6988139"/>
            <a:ext cx="324983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a:t>
            </a:r>
          </a:p>
          <a:p>
            <a:pPr algn="ctr">
              <a:lnSpc>
                <a:spcPts val="2760"/>
              </a:lnSpc>
            </a:pPr>
            <a:r>
              <a:rPr lang="en-US" sz="2000" b="1" spc="196">
                <a:solidFill>
                  <a:srgbClr val="231F20"/>
                </a:solidFill>
                <a:latin typeface="DM Sans Bold"/>
              </a:rPr>
              <a:t> (ОПЦИОНАЛЬНО)</a:t>
            </a:r>
          </a:p>
        </p:txBody>
      </p:sp>
      <p:sp>
        <p:nvSpPr>
          <p:cNvPr id="78" name="TextBox 78"/>
          <p:cNvSpPr txBox="1"/>
          <p:nvPr/>
        </p:nvSpPr>
        <p:spPr>
          <a:xfrm>
            <a:off x="5839682" y="6984075"/>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79" name="TextBox 79"/>
          <p:cNvSpPr txBox="1"/>
          <p:nvPr/>
        </p:nvSpPr>
        <p:spPr>
          <a:xfrm>
            <a:off x="8721310" y="6984075"/>
            <a:ext cx="3353673"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2512323"/>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TextBox 4"/>
          <p:cNvSpPr txBox="1"/>
          <p:nvPr/>
        </p:nvSpPr>
        <p:spPr>
          <a:xfrm>
            <a:off x="2549642" y="2977341"/>
            <a:ext cx="2823864"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5" name="Freeform 5"/>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3579478"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3872551" y="2387711"/>
            <a:ext cx="250541" cy="25054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0" name="Freeform 10"/>
          <p:cNvSpPr/>
          <p:nvPr/>
        </p:nvSpPr>
        <p:spPr>
          <a:xfrm>
            <a:off x="6825598"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11"/>
          <p:cNvGrpSpPr/>
          <p:nvPr/>
        </p:nvGrpSpPr>
        <p:grpSpPr>
          <a:xfrm>
            <a:off x="7118671" y="2387711"/>
            <a:ext cx="250541" cy="25054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3" name="TextBox 1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4" name="Freeform 14"/>
          <p:cNvSpPr/>
          <p:nvPr/>
        </p:nvSpPr>
        <p:spPr>
          <a:xfrm>
            <a:off x="10072267"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5" name="Group 15"/>
          <p:cNvGrpSpPr/>
          <p:nvPr/>
        </p:nvGrpSpPr>
        <p:grpSpPr>
          <a:xfrm>
            <a:off x="10365340" y="2387711"/>
            <a:ext cx="250541" cy="25054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8" name="Freeform 18"/>
          <p:cNvSpPr/>
          <p:nvPr/>
        </p:nvSpPr>
        <p:spPr>
          <a:xfrm>
            <a:off x="13639955"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9" name="Group 19"/>
          <p:cNvGrpSpPr/>
          <p:nvPr/>
        </p:nvGrpSpPr>
        <p:grpSpPr>
          <a:xfrm>
            <a:off x="13933028" y="2387711"/>
            <a:ext cx="250541" cy="25054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1" name="TextBox 2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2" name="AutoShape 22"/>
          <p:cNvSpPr/>
          <p:nvPr/>
        </p:nvSpPr>
        <p:spPr>
          <a:xfrm>
            <a:off x="15782780" y="2513639"/>
            <a:ext cx="0" cy="2858826"/>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3" name="AutoShape 23"/>
          <p:cNvSpPr/>
          <p:nvPr/>
        </p:nvSpPr>
        <p:spPr>
          <a:xfrm>
            <a:off x="2549642" y="5372466"/>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4" name="Freeform 24"/>
          <p:cNvSpPr/>
          <p:nvPr/>
        </p:nvSpPr>
        <p:spPr>
          <a:xfrm>
            <a:off x="357947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5" name="Group 25"/>
          <p:cNvGrpSpPr/>
          <p:nvPr/>
        </p:nvGrpSpPr>
        <p:grpSpPr>
          <a:xfrm>
            <a:off x="3872551" y="5224082"/>
            <a:ext cx="250541" cy="25054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7" name="TextBox 2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8" name="Freeform 28"/>
          <p:cNvSpPr/>
          <p:nvPr/>
        </p:nvSpPr>
        <p:spPr>
          <a:xfrm>
            <a:off x="682559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9" name="Group 29"/>
          <p:cNvGrpSpPr/>
          <p:nvPr/>
        </p:nvGrpSpPr>
        <p:grpSpPr>
          <a:xfrm>
            <a:off x="7118671" y="5224082"/>
            <a:ext cx="250541" cy="25054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1" name="TextBox 3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2" name="Freeform 32"/>
          <p:cNvSpPr/>
          <p:nvPr/>
        </p:nvSpPr>
        <p:spPr>
          <a:xfrm>
            <a:off x="10072267"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3" name="Group 33"/>
          <p:cNvGrpSpPr/>
          <p:nvPr/>
        </p:nvGrpSpPr>
        <p:grpSpPr>
          <a:xfrm>
            <a:off x="10365340" y="5224082"/>
            <a:ext cx="250541" cy="250541"/>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5" name="TextBox 3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6" name="Freeform 36"/>
          <p:cNvSpPr/>
          <p:nvPr/>
        </p:nvSpPr>
        <p:spPr>
          <a:xfrm>
            <a:off x="13639955"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7" name="Group 37"/>
          <p:cNvGrpSpPr/>
          <p:nvPr/>
        </p:nvGrpSpPr>
        <p:grpSpPr>
          <a:xfrm>
            <a:off x="13933028" y="5224082"/>
            <a:ext cx="250541" cy="250541"/>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9" name="TextBox 3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0" name="AutoShape 40"/>
          <p:cNvSpPr/>
          <p:nvPr/>
        </p:nvSpPr>
        <p:spPr>
          <a:xfrm flipH="1">
            <a:off x="2622137" y="5372466"/>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1" name="AutoShape 41"/>
          <p:cNvSpPr/>
          <p:nvPr/>
        </p:nvSpPr>
        <p:spPr>
          <a:xfrm flipH="1">
            <a:off x="2622137" y="8371549"/>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2" name="Freeform 42"/>
          <p:cNvSpPr/>
          <p:nvPr/>
        </p:nvSpPr>
        <p:spPr>
          <a:xfrm>
            <a:off x="3579478" y="6872893"/>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3" name="Group 43"/>
          <p:cNvGrpSpPr/>
          <p:nvPr/>
        </p:nvGrpSpPr>
        <p:grpSpPr>
          <a:xfrm>
            <a:off x="3872551" y="8231903"/>
            <a:ext cx="250541" cy="250541"/>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5" name="TextBox 4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6" name="Freeform 46"/>
          <p:cNvSpPr/>
          <p:nvPr/>
        </p:nvSpPr>
        <p:spPr>
          <a:xfrm>
            <a:off x="6825598" y="6872893"/>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7" name="Group 47"/>
          <p:cNvGrpSpPr/>
          <p:nvPr/>
        </p:nvGrpSpPr>
        <p:grpSpPr>
          <a:xfrm>
            <a:off x="7118671" y="8231903"/>
            <a:ext cx="250541" cy="250541"/>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9" name="TextBox 4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0" name="Freeform 50"/>
          <p:cNvSpPr/>
          <p:nvPr/>
        </p:nvSpPr>
        <p:spPr>
          <a:xfrm>
            <a:off x="10072267" y="6872893"/>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1" name="Group 51"/>
          <p:cNvGrpSpPr/>
          <p:nvPr/>
        </p:nvGrpSpPr>
        <p:grpSpPr>
          <a:xfrm>
            <a:off x="10365340" y="8231903"/>
            <a:ext cx="250541" cy="250541"/>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3" name="TextBox 5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4" name="Freeform 54"/>
          <p:cNvSpPr/>
          <p:nvPr/>
        </p:nvSpPr>
        <p:spPr>
          <a:xfrm>
            <a:off x="13639955" y="6872893"/>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5" name="Group 55"/>
          <p:cNvGrpSpPr/>
          <p:nvPr/>
        </p:nvGrpSpPr>
        <p:grpSpPr>
          <a:xfrm>
            <a:off x="13933028" y="8231903"/>
            <a:ext cx="250541" cy="250541"/>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7" name="TextBox 5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8" name="TextBox 58"/>
          <p:cNvSpPr txBox="1"/>
          <p:nvPr/>
        </p:nvSpPr>
        <p:spPr>
          <a:xfrm>
            <a:off x="2046027" y="24890"/>
            <a:ext cx="14031954"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Неконденсационного Котла</a:t>
            </a:r>
          </a:p>
        </p:txBody>
      </p:sp>
      <p:sp>
        <p:nvSpPr>
          <p:cNvPr id="59" name="TextBox 59"/>
          <p:cNvSpPr txBox="1"/>
          <p:nvPr/>
        </p:nvSpPr>
        <p:spPr>
          <a:xfrm>
            <a:off x="3671111"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sp>
        <p:nvSpPr>
          <p:cNvPr id="60" name="TextBox 60"/>
          <p:cNvSpPr txBox="1"/>
          <p:nvPr/>
        </p:nvSpPr>
        <p:spPr>
          <a:xfrm>
            <a:off x="5868257" y="2977341"/>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61" name="TextBox 61"/>
          <p:cNvSpPr txBox="1"/>
          <p:nvPr/>
        </p:nvSpPr>
        <p:spPr>
          <a:xfrm>
            <a:off x="6917231"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sp>
        <p:nvSpPr>
          <p:cNvPr id="62" name="TextBox 62"/>
          <p:cNvSpPr txBox="1"/>
          <p:nvPr/>
        </p:nvSpPr>
        <p:spPr>
          <a:xfrm>
            <a:off x="8921647" y="2874436"/>
            <a:ext cx="3458947"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63" name="TextBox 63"/>
          <p:cNvSpPr txBox="1"/>
          <p:nvPr/>
        </p:nvSpPr>
        <p:spPr>
          <a:xfrm>
            <a:off x="10163900"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sp>
        <p:nvSpPr>
          <p:cNvPr id="64" name="TextBox 64"/>
          <p:cNvSpPr txBox="1"/>
          <p:nvPr/>
        </p:nvSpPr>
        <p:spPr>
          <a:xfrm>
            <a:off x="12706002" y="2874436"/>
            <a:ext cx="3076778"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ГОРЕЛКИ </a:t>
            </a:r>
          </a:p>
        </p:txBody>
      </p:sp>
      <p:sp>
        <p:nvSpPr>
          <p:cNvPr id="65" name="TextBox 65"/>
          <p:cNvSpPr txBox="1"/>
          <p:nvPr/>
        </p:nvSpPr>
        <p:spPr>
          <a:xfrm>
            <a:off x="13731588"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sp>
        <p:nvSpPr>
          <p:cNvPr id="66" name="TextBox 66"/>
          <p:cNvSpPr txBox="1"/>
          <p:nvPr/>
        </p:nvSpPr>
        <p:spPr>
          <a:xfrm>
            <a:off x="2433882" y="5798473"/>
            <a:ext cx="3378420"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67" name="TextBox 67"/>
          <p:cNvSpPr txBox="1"/>
          <p:nvPr/>
        </p:nvSpPr>
        <p:spPr>
          <a:xfrm>
            <a:off x="3671111"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sp>
        <p:nvSpPr>
          <p:cNvPr id="68" name="TextBox 68"/>
          <p:cNvSpPr txBox="1"/>
          <p:nvPr/>
        </p:nvSpPr>
        <p:spPr>
          <a:xfrm>
            <a:off x="5868257" y="5813713"/>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ДВИГАТЕЛЯ ВЕНТИЛЯТОРА</a:t>
            </a:r>
          </a:p>
        </p:txBody>
      </p:sp>
      <p:sp>
        <p:nvSpPr>
          <p:cNvPr id="69" name="TextBox 69"/>
          <p:cNvSpPr txBox="1"/>
          <p:nvPr/>
        </p:nvSpPr>
        <p:spPr>
          <a:xfrm>
            <a:off x="6917231"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sp>
        <p:nvSpPr>
          <p:cNvPr id="70" name="TextBox 70"/>
          <p:cNvSpPr txBox="1"/>
          <p:nvPr/>
        </p:nvSpPr>
        <p:spPr>
          <a:xfrm>
            <a:off x="9114926" y="5813713"/>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ЭЛЕКТРОДОВ</a:t>
            </a:r>
          </a:p>
        </p:txBody>
      </p:sp>
      <p:sp>
        <p:nvSpPr>
          <p:cNvPr id="71" name="TextBox 71"/>
          <p:cNvSpPr txBox="1"/>
          <p:nvPr/>
        </p:nvSpPr>
        <p:spPr>
          <a:xfrm>
            <a:off x="10163900"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sp>
        <p:nvSpPr>
          <p:cNvPr id="72" name="TextBox 72"/>
          <p:cNvSpPr txBox="1"/>
          <p:nvPr/>
        </p:nvSpPr>
        <p:spPr>
          <a:xfrm>
            <a:off x="12573873" y="5813713"/>
            <a:ext cx="299568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ТЕПЛООБМЕННИКА</a:t>
            </a:r>
          </a:p>
        </p:txBody>
      </p:sp>
      <p:sp>
        <p:nvSpPr>
          <p:cNvPr id="73" name="TextBox 73"/>
          <p:cNvSpPr txBox="1"/>
          <p:nvPr/>
        </p:nvSpPr>
        <p:spPr>
          <a:xfrm>
            <a:off x="13731588"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sp>
        <p:nvSpPr>
          <p:cNvPr id="74" name="TextBox 74"/>
          <p:cNvSpPr txBox="1"/>
          <p:nvPr/>
        </p:nvSpPr>
        <p:spPr>
          <a:xfrm>
            <a:off x="2215401" y="8821534"/>
            <a:ext cx="3158105" cy="177888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a:t>
            </a:r>
          </a:p>
          <a:p>
            <a:pPr algn="ctr">
              <a:lnSpc>
                <a:spcPts val="2760"/>
              </a:lnSpc>
            </a:pPr>
            <a:r>
              <a:rPr lang="en-US" sz="2000" b="1" spc="196">
                <a:solidFill>
                  <a:srgbClr val="231F20"/>
                </a:solidFill>
                <a:latin typeface="DM Sans Bold"/>
              </a:rPr>
              <a:t> (опционально)</a:t>
            </a:r>
          </a:p>
          <a:p>
            <a:pPr algn="ctr">
              <a:lnSpc>
                <a:spcPts val="2760"/>
              </a:lnSpc>
            </a:pPr>
            <a:endParaRPr lang="en-US" sz="2000" b="1" spc="196">
              <a:solidFill>
                <a:srgbClr val="231F20"/>
              </a:solidFill>
              <a:latin typeface="DM Sans Bold"/>
            </a:endParaRPr>
          </a:p>
        </p:txBody>
      </p:sp>
      <p:sp>
        <p:nvSpPr>
          <p:cNvPr id="75" name="TextBox 75"/>
          <p:cNvSpPr txBox="1"/>
          <p:nvPr/>
        </p:nvSpPr>
        <p:spPr>
          <a:xfrm>
            <a:off x="3671111" y="712047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sp>
        <p:nvSpPr>
          <p:cNvPr id="76" name="TextBox 76"/>
          <p:cNvSpPr txBox="1"/>
          <p:nvPr/>
        </p:nvSpPr>
        <p:spPr>
          <a:xfrm>
            <a:off x="5868257" y="8821534"/>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77" name="TextBox 77"/>
          <p:cNvSpPr txBox="1"/>
          <p:nvPr/>
        </p:nvSpPr>
        <p:spPr>
          <a:xfrm>
            <a:off x="6917231" y="712047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sp>
        <p:nvSpPr>
          <p:cNvPr id="78" name="TextBox 78"/>
          <p:cNvSpPr txBox="1"/>
          <p:nvPr/>
        </p:nvSpPr>
        <p:spPr>
          <a:xfrm>
            <a:off x="9114926" y="8821534"/>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79" name="TextBox 79"/>
          <p:cNvSpPr txBox="1"/>
          <p:nvPr/>
        </p:nvSpPr>
        <p:spPr>
          <a:xfrm>
            <a:off x="10163900" y="712047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sp>
        <p:nvSpPr>
          <p:cNvPr id="80" name="TextBox 80"/>
          <p:cNvSpPr txBox="1"/>
          <p:nvPr/>
        </p:nvSpPr>
        <p:spPr>
          <a:xfrm>
            <a:off x="12573873" y="8821534"/>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
        <p:nvSpPr>
          <p:cNvPr id="81" name="TextBox 81"/>
          <p:cNvSpPr txBox="1"/>
          <p:nvPr/>
        </p:nvSpPr>
        <p:spPr>
          <a:xfrm>
            <a:off x="13731588" y="712047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2512323"/>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3396646" y="455424"/>
            <a:ext cx="1182457" cy="1796550"/>
          </a:xfrm>
          <a:custGeom>
            <a:avLst/>
            <a:gdLst/>
            <a:ahLst/>
            <a:cxnLst/>
            <a:rect l="l" t="t" r="r" b="b"/>
            <a:pathLst>
              <a:path w="1182457" h="1796550">
                <a:moveTo>
                  <a:pt x="0" y="0"/>
                </a:moveTo>
                <a:lnTo>
                  <a:pt x="1182457" y="0"/>
                </a:lnTo>
                <a:lnTo>
                  <a:pt x="1182457" y="1796550"/>
                </a:lnTo>
                <a:lnTo>
                  <a:pt x="0" y="1796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3527428" y="814146"/>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1</a:t>
            </a:r>
          </a:p>
        </p:txBody>
      </p:sp>
      <p:grpSp>
        <p:nvGrpSpPr>
          <p:cNvPr id="7" name="Group 7"/>
          <p:cNvGrpSpPr/>
          <p:nvPr/>
        </p:nvGrpSpPr>
        <p:grpSpPr>
          <a:xfrm>
            <a:off x="3814932" y="2395060"/>
            <a:ext cx="357582" cy="35758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sp>
        <p:nvSpPr>
          <p:cNvPr id="10" name="TextBox 10"/>
          <p:cNvSpPr txBox="1"/>
          <p:nvPr/>
        </p:nvSpPr>
        <p:spPr>
          <a:xfrm>
            <a:off x="5868257" y="2977341"/>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11" name="Freeform 11"/>
          <p:cNvSpPr/>
          <p:nvPr/>
        </p:nvSpPr>
        <p:spPr>
          <a:xfrm>
            <a:off x="6825598"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6917231"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grpSp>
        <p:nvGrpSpPr>
          <p:cNvPr id="13" name="Group 13"/>
          <p:cNvGrpSpPr/>
          <p:nvPr/>
        </p:nvGrpSpPr>
        <p:grpSpPr>
          <a:xfrm>
            <a:off x="7118671" y="2387711"/>
            <a:ext cx="250541" cy="25054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6" name="TextBox 16"/>
          <p:cNvSpPr txBox="1"/>
          <p:nvPr/>
        </p:nvSpPr>
        <p:spPr>
          <a:xfrm>
            <a:off x="9114926" y="2977341"/>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17" name="Freeform 17"/>
          <p:cNvSpPr/>
          <p:nvPr/>
        </p:nvSpPr>
        <p:spPr>
          <a:xfrm>
            <a:off x="10072267"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10163900"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grpSp>
        <p:nvGrpSpPr>
          <p:cNvPr id="19" name="Group 19"/>
          <p:cNvGrpSpPr/>
          <p:nvPr/>
        </p:nvGrpSpPr>
        <p:grpSpPr>
          <a:xfrm>
            <a:off x="10365340" y="2387711"/>
            <a:ext cx="250541" cy="25054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1" name="TextBox 2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2" name="TextBox 22"/>
          <p:cNvSpPr txBox="1"/>
          <p:nvPr/>
        </p:nvSpPr>
        <p:spPr>
          <a:xfrm>
            <a:off x="12682614" y="2977341"/>
            <a:ext cx="293917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ГОРЕЛКИ</a:t>
            </a:r>
          </a:p>
        </p:txBody>
      </p:sp>
      <p:sp>
        <p:nvSpPr>
          <p:cNvPr id="23" name="Freeform 23"/>
          <p:cNvSpPr/>
          <p:nvPr/>
        </p:nvSpPr>
        <p:spPr>
          <a:xfrm>
            <a:off x="13639955"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TextBox 24"/>
          <p:cNvSpPr txBox="1"/>
          <p:nvPr/>
        </p:nvSpPr>
        <p:spPr>
          <a:xfrm>
            <a:off x="13731588"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5" name="Group 25"/>
          <p:cNvGrpSpPr/>
          <p:nvPr/>
        </p:nvGrpSpPr>
        <p:grpSpPr>
          <a:xfrm>
            <a:off x="13933028" y="2387711"/>
            <a:ext cx="250541" cy="25054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7" name="TextBox 2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8" name="AutoShape 28"/>
          <p:cNvSpPr/>
          <p:nvPr/>
        </p:nvSpPr>
        <p:spPr>
          <a:xfrm flipH="1">
            <a:off x="15782780" y="2513639"/>
            <a:ext cx="0" cy="3739363"/>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9" name="AutoShape 29"/>
          <p:cNvSpPr/>
          <p:nvPr/>
        </p:nvSpPr>
        <p:spPr>
          <a:xfrm>
            <a:off x="2549642" y="6253002"/>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30" name="TextBox 30"/>
          <p:cNvSpPr txBox="1"/>
          <p:nvPr/>
        </p:nvSpPr>
        <p:spPr>
          <a:xfrm>
            <a:off x="2264604" y="6677069"/>
            <a:ext cx="346643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31" name="Freeform 31"/>
          <p:cNvSpPr/>
          <p:nvPr/>
        </p:nvSpPr>
        <p:spPr>
          <a:xfrm>
            <a:off x="357947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2" name="TextBox 32"/>
          <p:cNvSpPr txBox="1"/>
          <p:nvPr/>
        </p:nvSpPr>
        <p:spPr>
          <a:xfrm>
            <a:off x="367111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33" name="Group 33"/>
          <p:cNvGrpSpPr/>
          <p:nvPr/>
        </p:nvGrpSpPr>
        <p:grpSpPr>
          <a:xfrm>
            <a:off x="3872551" y="6104618"/>
            <a:ext cx="250541" cy="250541"/>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5" name="TextBox 3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6" name="TextBox 36"/>
          <p:cNvSpPr txBox="1"/>
          <p:nvPr/>
        </p:nvSpPr>
        <p:spPr>
          <a:xfrm>
            <a:off x="5868257" y="6694249"/>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ДВИГАТЕЛЯ ВЕНТИЛЯТОРА</a:t>
            </a:r>
          </a:p>
        </p:txBody>
      </p:sp>
      <p:sp>
        <p:nvSpPr>
          <p:cNvPr id="37" name="Freeform 37"/>
          <p:cNvSpPr/>
          <p:nvPr/>
        </p:nvSpPr>
        <p:spPr>
          <a:xfrm>
            <a:off x="682559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8" name="TextBox 38"/>
          <p:cNvSpPr txBox="1"/>
          <p:nvPr/>
        </p:nvSpPr>
        <p:spPr>
          <a:xfrm>
            <a:off x="691723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9" name="Group 39"/>
          <p:cNvGrpSpPr/>
          <p:nvPr/>
        </p:nvGrpSpPr>
        <p:grpSpPr>
          <a:xfrm>
            <a:off x="7118671" y="6104618"/>
            <a:ext cx="250541" cy="250541"/>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1" name="TextBox 4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2" name="TextBox 42"/>
          <p:cNvSpPr txBox="1"/>
          <p:nvPr/>
        </p:nvSpPr>
        <p:spPr>
          <a:xfrm>
            <a:off x="9114926" y="6694249"/>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ЭЛЕКТРОДОВ</a:t>
            </a:r>
          </a:p>
        </p:txBody>
      </p:sp>
      <p:sp>
        <p:nvSpPr>
          <p:cNvPr id="43" name="Freeform 43"/>
          <p:cNvSpPr/>
          <p:nvPr/>
        </p:nvSpPr>
        <p:spPr>
          <a:xfrm>
            <a:off x="10072267"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4" name="TextBox 44"/>
          <p:cNvSpPr txBox="1"/>
          <p:nvPr/>
        </p:nvSpPr>
        <p:spPr>
          <a:xfrm>
            <a:off x="10163900"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45" name="Group 45"/>
          <p:cNvGrpSpPr/>
          <p:nvPr/>
        </p:nvGrpSpPr>
        <p:grpSpPr>
          <a:xfrm>
            <a:off x="10365340" y="6104618"/>
            <a:ext cx="250541" cy="250541"/>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7" name="TextBox 4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8" name="TextBox 48"/>
          <p:cNvSpPr txBox="1"/>
          <p:nvPr/>
        </p:nvSpPr>
        <p:spPr>
          <a:xfrm>
            <a:off x="12573873" y="6694249"/>
            <a:ext cx="3208908"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ТЕПЛООБМЕННИКА</a:t>
            </a:r>
          </a:p>
        </p:txBody>
      </p:sp>
      <p:sp>
        <p:nvSpPr>
          <p:cNvPr id="49" name="Freeform 49"/>
          <p:cNvSpPr/>
          <p:nvPr/>
        </p:nvSpPr>
        <p:spPr>
          <a:xfrm>
            <a:off x="13639955"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0" name="TextBox 50"/>
          <p:cNvSpPr txBox="1"/>
          <p:nvPr/>
        </p:nvSpPr>
        <p:spPr>
          <a:xfrm>
            <a:off x="13731588"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51" name="Group 51"/>
          <p:cNvGrpSpPr/>
          <p:nvPr/>
        </p:nvGrpSpPr>
        <p:grpSpPr>
          <a:xfrm>
            <a:off x="13933028" y="6104618"/>
            <a:ext cx="250541" cy="250541"/>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3" name="TextBox 5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4" name="AutoShape 54"/>
          <p:cNvSpPr/>
          <p:nvPr/>
        </p:nvSpPr>
        <p:spPr>
          <a:xfrm flipH="1">
            <a:off x="2622137" y="6253002"/>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5" name="AutoShape 55"/>
          <p:cNvSpPr/>
          <p:nvPr/>
        </p:nvSpPr>
        <p:spPr>
          <a:xfrm flipH="1">
            <a:off x="2622137" y="9252086"/>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6" name="TextBox 56"/>
          <p:cNvSpPr txBox="1"/>
          <p:nvPr/>
        </p:nvSpPr>
        <p:spPr>
          <a:xfrm>
            <a:off x="2622137" y="9582056"/>
            <a:ext cx="2751369" cy="213795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a:p>
            <a:pPr algn="ctr">
              <a:lnSpc>
                <a:spcPts val="2760"/>
              </a:lnSpc>
            </a:pPr>
            <a:endParaRPr lang="en-US" sz="2000" b="1" spc="196">
              <a:solidFill>
                <a:srgbClr val="231F20"/>
              </a:solidFill>
              <a:latin typeface="DM Sans Bold"/>
            </a:endParaRPr>
          </a:p>
        </p:txBody>
      </p:sp>
      <p:sp>
        <p:nvSpPr>
          <p:cNvPr id="57" name="Freeform 57"/>
          <p:cNvSpPr/>
          <p:nvPr/>
        </p:nvSpPr>
        <p:spPr>
          <a:xfrm>
            <a:off x="357947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8" name="TextBox 58"/>
          <p:cNvSpPr txBox="1"/>
          <p:nvPr/>
        </p:nvSpPr>
        <p:spPr>
          <a:xfrm>
            <a:off x="367111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59" name="Group 59"/>
          <p:cNvGrpSpPr/>
          <p:nvPr/>
        </p:nvGrpSpPr>
        <p:grpSpPr>
          <a:xfrm>
            <a:off x="3872551" y="9112440"/>
            <a:ext cx="250541" cy="250541"/>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1" name="TextBox 6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2" name="TextBox 62"/>
          <p:cNvSpPr txBox="1"/>
          <p:nvPr/>
        </p:nvSpPr>
        <p:spPr>
          <a:xfrm>
            <a:off x="5868531" y="9582056"/>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63" name="Freeform 63"/>
          <p:cNvSpPr/>
          <p:nvPr/>
        </p:nvSpPr>
        <p:spPr>
          <a:xfrm>
            <a:off x="682559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4" name="TextBox 64"/>
          <p:cNvSpPr txBox="1"/>
          <p:nvPr/>
        </p:nvSpPr>
        <p:spPr>
          <a:xfrm>
            <a:off x="691723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65" name="Group 65"/>
          <p:cNvGrpSpPr/>
          <p:nvPr/>
        </p:nvGrpSpPr>
        <p:grpSpPr>
          <a:xfrm>
            <a:off x="7118671" y="9112440"/>
            <a:ext cx="250541" cy="250541"/>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7" name="TextBox 6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8" name="TextBox 68"/>
          <p:cNvSpPr txBox="1"/>
          <p:nvPr/>
        </p:nvSpPr>
        <p:spPr>
          <a:xfrm>
            <a:off x="9110828" y="955919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69" name="Freeform 69"/>
          <p:cNvSpPr/>
          <p:nvPr/>
        </p:nvSpPr>
        <p:spPr>
          <a:xfrm>
            <a:off x="10072267"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0" name="TextBox 70"/>
          <p:cNvSpPr txBox="1"/>
          <p:nvPr/>
        </p:nvSpPr>
        <p:spPr>
          <a:xfrm>
            <a:off x="10163900"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71" name="Group 71"/>
          <p:cNvGrpSpPr/>
          <p:nvPr/>
        </p:nvGrpSpPr>
        <p:grpSpPr>
          <a:xfrm>
            <a:off x="10365340" y="9112440"/>
            <a:ext cx="250541" cy="250541"/>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73" name="TextBox 7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74" name="TextBox 74"/>
          <p:cNvSpPr txBox="1"/>
          <p:nvPr/>
        </p:nvSpPr>
        <p:spPr>
          <a:xfrm>
            <a:off x="12573873" y="9582056"/>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
        <p:nvSpPr>
          <p:cNvPr id="75" name="Freeform 75"/>
          <p:cNvSpPr/>
          <p:nvPr/>
        </p:nvSpPr>
        <p:spPr>
          <a:xfrm>
            <a:off x="13639955"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6" name="TextBox 76"/>
          <p:cNvSpPr txBox="1"/>
          <p:nvPr/>
        </p:nvSpPr>
        <p:spPr>
          <a:xfrm>
            <a:off x="13731588"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77" name="Group 77"/>
          <p:cNvGrpSpPr/>
          <p:nvPr/>
        </p:nvGrpSpPr>
        <p:grpSpPr>
          <a:xfrm>
            <a:off x="13933028" y="9112440"/>
            <a:ext cx="250541" cy="250541"/>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79" name="TextBox 7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grpSp>
        <p:nvGrpSpPr>
          <p:cNvPr id="80" name="Group 80"/>
          <p:cNvGrpSpPr/>
          <p:nvPr/>
        </p:nvGrpSpPr>
        <p:grpSpPr>
          <a:xfrm>
            <a:off x="1471324" y="2770172"/>
            <a:ext cx="5445907" cy="2357817"/>
            <a:chOff x="0" y="-47625"/>
            <a:chExt cx="7261209" cy="3143755"/>
          </a:xfrm>
        </p:grpSpPr>
        <p:sp>
          <p:nvSpPr>
            <p:cNvPr id="81" name="TextBox 81"/>
            <p:cNvSpPr txBox="1"/>
            <p:nvPr/>
          </p:nvSpPr>
          <p:spPr>
            <a:xfrm>
              <a:off x="315955" y="-47625"/>
              <a:ext cx="5474326" cy="1299929"/>
            </a:xfrm>
            <a:prstGeom prst="rect">
              <a:avLst/>
            </a:prstGeom>
          </p:spPr>
          <p:txBody>
            <a:bodyPr lIns="0" tIns="0" rIns="0" bIns="0" rtlCol="0" anchor="t">
              <a:spAutoFit/>
            </a:bodyPr>
            <a:lstStyle/>
            <a:p>
              <a:pPr algn="ctr">
                <a:lnSpc>
                  <a:spcPts val="3939"/>
                </a:lnSpc>
              </a:pPr>
              <a:r>
                <a:rPr lang="en-US" sz="2854" b="1" spc="279">
                  <a:solidFill>
                    <a:srgbClr val="231F20"/>
                  </a:solidFill>
                  <a:latin typeface="DM Sans Bold"/>
                </a:rPr>
                <a:t>ПРОВЕРКА НЕИСПРАВНОСТЕЙ</a:t>
              </a:r>
            </a:p>
          </p:txBody>
        </p:sp>
        <p:sp>
          <p:nvSpPr>
            <p:cNvPr id="82" name="TextBox 82"/>
            <p:cNvSpPr txBox="1"/>
            <p:nvPr/>
          </p:nvSpPr>
          <p:spPr>
            <a:xfrm>
              <a:off x="0" y="1407292"/>
              <a:ext cx="7261209" cy="1688838"/>
            </a:xfrm>
            <a:prstGeom prst="rect">
              <a:avLst/>
            </a:prstGeom>
          </p:spPr>
          <p:txBody>
            <a:bodyPr lIns="0" tIns="0" rIns="0" bIns="0" rtlCol="0" anchor="t">
              <a:spAutoFit/>
            </a:bodyPr>
            <a:lstStyle/>
            <a:p>
              <a:pPr>
                <a:lnSpc>
                  <a:spcPts val="3359"/>
                </a:lnSpc>
              </a:pPr>
              <a:r>
                <a:rPr lang="en-US" sz="2400" b="1">
                  <a:solidFill>
                    <a:srgbClr val="2A2E3A"/>
                  </a:solidFill>
                  <a:latin typeface="Helios"/>
                </a:rPr>
                <a:t>Ошибка наблюдается при подаче запроса на устройство в контурах DHW и CH.</a:t>
              </a:r>
            </a:p>
          </p:txBody>
        </p:sp>
      </p:grpSp>
      <p:sp>
        <p:nvSpPr>
          <p:cNvPr id="83" name="TextBox 83"/>
          <p:cNvSpPr txBox="1"/>
          <p:nvPr/>
        </p:nvSpPr>
        <p:spPr>
          <a:xfrm>
            <a:off x="2046027" y="24890"/>
            <a:ext cx="14031954"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Неконденсационного Котла</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2512323"/>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643315" y="393213"/>
            <a:ext cx="1182457" cy="1796550"/>
          </a:xfrm>
          <a:custGeom>
            <a:avLst/>
            <a:gdLst/>
            <a:ahLst/>
            <a:cxnLst/>
            <a:rect l="l" t="t" r="r" b="b"/>
            <a:pathLst>
              <a:path w="1182457" h="1796550">
                <a:moveTo>
                  <a:pt x="0" y="0"/>
                </a:moveTo>
                <a:lnTo>
                  <a:pt x="1182457" y="0"/>
                </a:lnTo>
                <a:lnTo>
                  <a:pt x="1182457" y="1796550"/>
                </a:lnTo>
                <a:lnTo>
                  <a:pt x="0" y="1796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6774098" y="751936"/>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2</a:t>
            </a:r>
          </a:p>
        </p:txBody>
      </p:sp>
      <p:grpSp>
        <p:nvGrpSpPr>
          <p:cNvPr id="7" name="Group 7"/>
          <p:cNvGrpSpPr/>
          <p:nvPr/>
        </p:nvGrpSpPr>
        <p:grpSpPr>
          <a:xfrm>
            <a:off x="7061601" y="2332849"/>
            <a:ext cx="357582" cy="35758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sp>
        <p:nvSpPr>
          <p:cNvPr id="10" name="TextBox 10"/>
          <p:cNvSpPr txBox="1"/>
          <p:nvPr/>
        </p:nvSpPr>
        <p:spPr>
          <a:xfrm>
            <a:off x="2549642" y="2924096"/>
            <a:ext cx="2823864" cy="698268"/>
          </a:xfrm>
          <a:prstGeom prst="rect">
            <a:avLst/>
          </a:prstGeom>
        </p:spPr>
        <p:txBody>
          <a:bodyPr lIns="0" tIns="0" rIns="0" bIns="0" rtlCol="0" anchor="t">
            <a:spAutoFit/>
          </a:bodyPr>
          <a:lstStyle/>
          <a:p>
            <a:pPr algn="ctr">
              <a:lnSpc>
                <a:spcPts val="2760"/>
              </a:lnSpc>
            </a:pPr>
            <a:r>
              <a:rPr lang="en-US" sz="2000" b="1" spc="196" dirty="0">
                <a:solidFill>
                  <a:srgbClr val="231F20"/>
                </a:solidFill>
                <a:latin typeface="DM Sans Bold"/>
              </a:rPr>
              <a:t>ПРОВЕРКА НЕИСПРАВНОСТЕЙ</a:t>
            </a:r>
          </a:p>
        </p:txBody>
      </p:sp>
      <p:sp>
        <p:nvSpPr>
          <p:cNvPr id="11" name="Freeform 11"/>
          <p:cNvSpPr/>
          <p:nvPr/>
        </p:nvSpPr>
        <p:spPr>
          <a:xfrm>
            <a:off x="3579478" y="97545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3671111" y="122303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grpSp>
        <p:nvGrpSpPr>
          <p:cNvPr id="13" name="Group 13"/>
          <p:cNvGrpSpPr/>
          <p:nvPr/>
        </p:nvGrpSpPr>
        <p:grpSpPr>
          <a:xfrm>
            <a:off x="3872551" y="2334465"/>
            <a:ext cx="250541" cy="25054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6" name="TextBox 16"/>
          <p:cNvSpPr txBox="1"/>
          <p:nvPr/>
        </p:nvSpPr>
        <p:spPr>
          <a:xfrm>
            <a:off x="9114926" y="2977341"/>
            <a:ext cx="3073368"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17" name="Freeform 17"/>
          <p:cNvSpPr/>
          <p:nvPr/>
        </p:nvSpPr>
        <p:spPr>
          <a:xfrm>
            <a:off x="10072267"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10163900"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grpSp>
        <p:nvGrpSpPr>
          <p:cNvPr id="19" name="Group 19"/>
          <p:cNvGrpSpPr/>
          <p:nvPr/>
        </p:nvGrpSpPr>
        <p:grpSpPr>
          <a:xfrm>
            <a:off x="10365340" y="2387711"/>
            <a:ext cx="250541" cy="25054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1" name="TextBox 2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2" name="Freeform 22"/>
          <p:cNvSpPr/>
          <p:nvPr/>
        </p:nvSpPr>
        <p:spPr>
          <a:xfrm>
            <a:off x="13639955" y="102870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TextBox 23"/>
          <p:cNvSpPr txBox="1"/>
          <p:nvPr/>
        </p:nvSpPr>
        <p:spPr>
          <a:xfrm>
            <a:off x="13731588"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4" name="Group 24"/>
          <p:cNvGrpSpPr/>
          <p:nvPr/>
        </p:nvGrpSpPr>
        <p:grpSpPr>
          <a:xfrm>
            <a:off x="13933028" y="2387711"/>
            <a:ext cx="250541" cy="25054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6" name="TextBox 2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7" name="AutoShape 27"/>
          <p:cNvSpPr/>
          <p:nvPr/>
        </p:nvSpPr>
        <p:spPr>
          <a:xfrm flipH="1">
            <a:off x="15782780" y="2513639"/>
            <a:ext cx="0" cy="3739363"/>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8" name="AutoShape 28"/>
          <p:cNvSpPr/>
          <p:nvPr/>
        </p:nvSpPr>
        <p:spPr>
          <a:xfrm>
            <a:off x="2549642" y="6253002"/>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9" name="Freeform 29"/>
          <p:cNvSpPr/>
          <p:nvPr/>
        </p:nvSpPr>
        <p:spPr>
          <a:xfrm>
            <a:off x="357947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0" name="TextBox 30"/>
          <p:cNvSpPr txBox="1"/>
          <p:nvPr/>
        </p:nvSpPr>
        <p:spPr>
          <a:xfrm>
            <a:off x="367111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31" name="Group 31"/>
          <p:cNvGrpSpPr/>
          <p:nvPr/>
        </p:nvGrpSpPr>
        <p:grpSpPr>
          <a:xfrm>
            <a:off x="3872551" y="6104618"/>
            <a:ext cx="250541" cy="25054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3" name="TextBox 3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4" name="TextBox 34"/>
          <p:cNvSpPr txBox="1"/>
          <p:nvPr/>
        </p:nvSpPr>
        <p:spPr>
          <a:xfrm>
            <a:off x="5868257" y="6694249"/>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ДВИГАТЕЛЯ ВЕНТИЛЯТОРА</a:t>
            </a:r>
          </a:p>
        </p:txBody>
      </p:sp>
      <p:sp>
        <p:nvSpPr>
          <p:cNvPr id="35" name="Freeform 35"/>
          <p:cNvSpPr/>
          <p:nvPr/>
        </p:nvSpPr>
        <p:spPr>
          <a:xfrm>
            <a:off x="682559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6" name="TextBox 36"/>
          <p:cNvSpPr txBox="1"/>
          <p:nvPr/>
        </p:nvSpPr>
        <p:spPr>
          <a:xfrm>
            <a:off x="691723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7" name="Group 37"/>
          <p:cNvGrpSpPr/>
          <p:nvPr/>
        </p:nvGrpSpPr>
        <p:grpSpPr>
          <a:xfrm>
            <a:off x="7118671" y="6104618"/>
            <a:ext cx="250541" cy="250541"/>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9" name="TextBox 3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0" name="Freeform 40"/>
          <p:cNvSpPr/>
          <p:nvPr/>
        </p:nvSpPr>
        <p:spPr>
          <a:xfrm>
            <a:off x="10072267"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1" name="TextBox 41"/>
          <p:cNvSpPr txBox="1"/>
          <p:nvPr/>
        </p:nvSpPr>
        <p:spPr>
          <a:xfrm>
            <a:off x="10163900"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42" name="Group 42"/>
          <p:cNvGrpSpPr/>
          <p:nvPr/>
        </p:nvGrpSpPr>
        <p:grpSpPr>
          <a:xfrm>
            <a:off x="10365340" y="6104618"/>
            <a:ext cx="250541" cy="250541"/>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4" name="TextBox 4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5" name="Freeform 45"/>
          <p:cNvSpPr/>
          <p:nvPr/>
        </p:nvSpPr>
        <p:spPr>
          <a:xfrm>
            <a:off x="13639955"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6" name="TextBox 46"/>
          <p:cNvSpPr txBox="1"/>
          <p:nvPr/>
        </p:nvSpPr>
        <p:spPr>
          <a:xfrm>
            <a:off x="13731588"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7" name="Group 47"/>
          <p:cNvGrpSpPr/>
          <p:nvPr/>
        </p:nvGrpSpPr>
        <p:grpSpPr>
          <a:xfrm>
            <a:off x="13933028" y="6104618"/>
            <a:ext cx="250541" cy="250541"/>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9" name="TextBox 4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0" name="AutoShape 50"/>
          <p:cNvSpPr/>
          <p:nvPr/>
        </p:nvSpPr>
        <p:spPr>
          <a:xfrm flipH="1">
            <a:off x="2622137" y="6253002"/>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1" name="AutoShape 51"/>
          <p:cNvSpPr/>
          <p:nvPr/>
        </p:nvSpPr>
        <p:spPr>
          <a:xfrm flipH="1">
            <a:off x="2622137" y="9252086"/>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2" name="Freeform 52"/>
          <p:cNvSpPr/>
          <p:nvPr/>
        </p:nvSpPr>
        <p:spPr>
          <a:xfrm>
            <a:off x="357947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3" name="TextBox 53"/>
          <p:cNvSpPr txBox="1"/>
          <p:nvPr/>
        </p:nvSpPr>
        <p:spPr>
          <a:xfrm>
            <a:off x="367111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54" name="Group 54"/>
          <p:cNvGrpSpPr/>
          <p:nvPr/>
        </p:nvGrpSpPr>
        <p:grpSpPr>
          <a:xfrm>
            <a:off x="3872551" y="9112440"/>
            <a:ext cx="250541" cy="250541"/>
            <a:chOff x="0" y="0"/>
            <a:chExt cx="812800" cy="812800"/>
          </a:xfrm>
        </p:grpSpPr>
        <p:sp>
          <p:nvSpPr>
            <p:cNvPr id="55" name="Freeform 5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6" name="TextBox 5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7" name="Freeform 57"/>
          <p:cNvSpPr/>
          <p:nvPr/>
        </p:nvSpPr>
        <p:spPr>
          <a:xfrm>
            <a:off x="682559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8" name="TextBox 58"/>
          <p:cNvSpPr txBox="1"/>
          <p:nvPr/>
        </p:nvSpPr>
        <p:spPr>
          <a:xfrm>
            <a:off x="691723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9" name="Group 59"/>
          <p:cNvGrpSpPr/>
          <p:nvPr/>
        </p:nvGrpSpPr>
        <p:grpSpPr>
          <a:xfrm>
            <a:off x="7118671" y="9112440"/>
            <a:ext cx="250541" cy="250541"/>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1" name="TextBox 6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2" name="Freeform 62"/>
          <p:cNvSpPr/>
          <p:nvPr/>
        </p:nvSpPr>
        <p:spPr>
          <a:xfrm>
            <a:off x="10072267"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3" name="TextBox 63"/>
          <p:cNvSpPr txBox="1"/>
          <p:nvPr/>
        </p:nvSpPr>
        <p:spPr>
          <a:xfrm>
            <a:off x="10163900"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64" name="Group 64"/>
          <p:cNvGrpSpPr/>
          <p:nvPr/>
        </p:nvGrpSpPr>
        <p:grpSpPr>
          <a:xfrm>
            <a:off x="10365340" y="9112440"/>
            <a:ext cx="250541" cy="250541"/>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6" name="TextBox 6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7" name="Freeform 67"/>
          <p:cNvSpPr/>
          <p:nvPr/>
        </p:nvSpPr>
        <p:spPr>
          <a:xfrm>
            <a:off x="13639955"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8" name="TextBox 68"/>
          <p:cNvSpPr txBox="1"/>
          <p:nvPr/>
        </p:nvSpPr>
        <p:spPr>
          <a:xfrm>
            <a:off x="13731588"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69" name="Group 69"/>
          <p:cNvGrpSpPr/>
          <p:nvPr/>
        </p:nvGrpSpPr>
        <p:grpSpPr>
          <a:xfrm>
            <a:off x="13933028" y="9112440"/>
            <a:ext cx="250541" cy="250541"/>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71" name="TextBox 7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grpSp>
        <p:nvGrpSpPr>
          <p:cNvPr id="72" name="Group 72"/>
          <p:cNvGrpSpPr/>
          <p:nvPr/>
        </p:nvGrpSpPr>
        <p:grpSpPr>
          <a:xfrm>
            <a:off x="5239401" y="2911762"/>
            <a:ext cx="4188744" cy="1868415"/>
            <a:chOff x="0" y="-47625"/>
            <a:chExt cx="5584992" cy="2491220"/>
          </a:xfrm>
        </p:grpSpPr>
        <p:sp>
          <p:nvSpPr>
            <p:cNvPr id="73" name="TextBox 73"/>
            <p:cNvSpPr txBox="1"/>
            <p:nvPr/>
          </p:nvSpPr>
          <p:spPr>
            <a:xfrm>
              <a:off x="243019" y="-47625"/>
              <a:ext cx="4210603" cy="633080"/>
            </a:xfrm>
            <a:prstGeom prst="rect">
              <a:avLst/>
            </a:prstGeom>
          </p:spPr>
          <p:txBody>
            <a:bodyPr lIns="0" tIns="0" rIns="0" bIns="0" rtlCol="0" anchor="t">
              <a:spAutoFit/>
            </a:bodyPr>
            <a:lstStyle/>
            <a:p>
              <a:pPr algn="ctr">
                <a:lnSpc>
                  <a:spcPts val="3939"/>
                </a:lnSpc>
              </a:pPr>
              <a:r>
                <a:rPr lang="en-US" sz="2854" b="1" spc="279">
                  <a:solidFill>
                    <a:srgbClr val="231F20"/>
                  </a:solidFill>
                  <a:latin typeface="DM Sans Bold"/>
                </a:rPr>
                <a:t>СЛИВ ВОДЫ</a:t>
              </a:r>
            </a:p>
          </p:txBody>
        </p:sp>
        <p:sp>
          <p:nvSpPr>
            <p:cNvPr id="74" name="TextBox 74"/>
            <p:cNvSpPr txBox="1"/>
            <p:nvPr/>
          </p:nvSpPr>
          <p:spPr>
            <a:xfrm>
              <a:off x="0" y="754756"/>
              <a:ext cx="5584992" cy="1688839"/>
            </a:xfrm>
            <a:prstGeom prst="rect">
              <a:avLst/>
            </a:prstGeom>
          </p:spPr>
          <p:txBody>
            <a:bodyPr lIns="0" tIns="0" rIns="0" bIns="0" rtlCol="0" anchor="t">
              <a:spAutoFit/>
            </a:bodyPr>
            <a:lstStyle/>
            <a:p>
              <a:pPr>
                <a:lnSpc>
                  <a:spcPts val="3359"/>
                </a:lnSpc>
              </a:pPr>
              <a:r>
                <a:rPr lang="en-US" sz="2400" b="1">
                  <a:solidFill>
                    <a:srgbClr val="2A2E3A"/>
                  </a:solidFill>
                  <a:latin typeface="Helios"/>
                </a:rPr>
                <a:t>Закрывая водопроводные клапаны, вода из устройства сливается.</a:t>
              </a:r>
            </a:p>
          </p:txBody>
        </p:sp>
      </p:grpSp>
      <p:sp>
        <p:nvSpPr>
          <p:cNvPr id="75" name="TextBox 75"/>
          <p:cNvSpPr txBox="1"/>
          <p:nvPr/>
        </p:nvSpPr>
        <p:spPr>
          <a:xfrm>
            <a:off x="2046027" y="24890"/>
            <a:ext cx="14031954"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Неконденсационного Котла</a:t>
            </a:r>
          </a:p>
        </p:txBody>
      </p:sp>
      <p:sp>
        <p:nvSpPr>
          <p:cNvPr id="76" name="TextBox 76"/>
          <p:cNvSpPr txBox="1"/>
          <p:nvPr/>
        </p:nvSpPr>
        <p:spPr>
          <a:xfrm>
            <a:off x="5868531" y="9582056"/>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77" name="TextBox 77"/>
          <p:cNvSpPr txBox="1"/>
          <p:nvPr/>
        </p:nvSpPr>
        <p:spPr>
          <a:xfrm>
            <a:off x="2622137" y="9582056"/>
            <a:ext cx="2751369" cy="213795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a:p>
            <a:pPr algn="ctr">
              <a:lnSpc>
                <a:spcPts val="2760"/>
              </a:lnSpc>
            </a:pPr>
            <a:endParaRPr lang="en-US" sz="2000" b="1" spc="196">
              <a:solidFill>
                <a:srgbClr val="231F20"/>
              </a:solidFill>
              <a:latin typeface="DM Sans Bold"/>
            </a:endParaRPr>
          </a:p>
        </p:txBody>
      </p:sp>
      <p:sp>
        <p:nvSpPr>
          <p:cNvPr id="78" name="TextBox 78"/>
          <p:cNvSpPr txBox="1"/>
          <p:nvPr/>
        </p:nvSpPr>
        <p:spPr>
          <a:xfrm>
            <a:off x="9110828" y="955919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79" name="TextBox 79"/>
          <p:cNvSpPr txBox="1"/>
          <p:nvPr/>
        </p:nvSpPr>
        <p:spPr>
          <a:xfrm>
            <a:off x="12573873" y="9582056"/>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
        <p:nvSpPr>
          <p:cNvPr id="80" name="TextBox 80"/>
          <p:cNvSpPr txBox="1"/>
          <p:nvPr/>
        </p:nvSpPr>
        <p:spPr>
          <a:xfrm>
            <a:off x="2264604" y="6677069"/>
            <a:ext cx="346643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81" name="TextBox 81"/>
          <p:cNvSpPr txBox="1"/>
          <p:nvPr/>
        </p:nvSpPr>
        <p:spPr>
          <a:xfrm>
            <a:off x="9114926" y="6694249"/>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ЭЛЕКТРОДОВ</a:t>
            </a:r>
          </a:p>
        </p:txBody>
      </p:sp>
      <p:sp>
        <p:nvSpPr>
          <p:cNvPr id="82" name="TextBox 82"/>
          <p:cNvSpPr txBox="1"/>
          <p:nvPr/>
        </p:nvSpPr>
        <p:spPr>
          <a:xfrm>
            <a:off x="12573873" y="6694249"/>
            <a:ext cx="3208908"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ТЕПЛООБМЕННИКА</a:t>
            </a:r>
          </a:p>
        </p:txBody>
      </p:sp>
      <p:sp>
        <p:nvSpPr>
          <p:cNvPr id="83" name="TextBox 83"/>
          <p:cNvSpPr txBox="1"/>
          <p:nvPr/>
        </p:nvSpPr>
        <p:spPr>
          <a:xfrm>
            <a:off x="12682614" y="2977341"/>
            <a:ext cx="293917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ГОРЕЛКИ</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2512323"/>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9901058" y="455424"/>
            <a:ext cx="1182457" cy="1796550"/>
          </a:xfrm>
          <a:custGeom>
            <a:avLst/>
            <a:gdLst/>
            <a:ahLst/>
            <a:cxnLst/>
            <a:rect l="l" t="t" r="r" b="b"/>
            <a:pathLst>
              <a:path w="1182457" h="1796550">
                <a:moveTo>
                  <a:pt x="0" y="0"/>
                </a:moveTo>
                <a:lnTo>
                  <a:pt x="1182457" y="0"/>
                </a:lnTo>
                <a:lnTo>
                  <a:pt x="1182457" y="1796550"/>
                </a:lnTo>
                <a:lnTo>
                  <a:pt x="0" y="1796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0031841" y="814146"/>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3</a:t>
            </a:r>
          </a:p>
        </p:txBody>
      </p:sp>
      <p:grpSp>
        <p:nvGrpSpPr>
          <p:cNvPr id="7" name="Group 7"/>
          <p:cNvGrpSpPr/>
          <p:nvPr/>
        </p:nvGrpSpPr>
        <p:grpSpPr>
          <a:xfrm>
            <a:off x="10319344" y="2395060"/>
            <a:ext cx="357582" cy="35758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sp>
        <p:nvSpPr>
          <p:cNvPr id="10" name="Freeform 10"/>
          <p:cNvSpPr/>
          <p:nvPr/>
        </p:nvSpPr>
        <p:spPr>
          <a:xfrm>
            <a:off x="3579478" y="97545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3671111" y="122303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grpSp>
        <p:nvGrpSpPr>
          <p:cNvPr id="12" name="Group 12"/>
          <p:cNvGrpSpPr/>
          <p:nvPr/>
        </p:nvGrpSpPr>
        <p:grpSpPr>
          <a:xfrm>
            <a:off x="3872551" y="2334465"/>
            <a:ext cx="250541" cy="25054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5" name="TextBox 15"/>
          <p:cNvSpPr txBox="1"/>
          <p:nvPr/>
        </p:nvSpPr>
        <p:spPr>
          <a:xfrm>
            <a:off x="5864158" y="296969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16" name="Freeform 16"/>
          <p:cNvSpPr/>
          <p:nvPr/>
        </p:nvSpPr>
        <p:spPr>
          <a:xfrm>
            <a:off x="6829696" y="97545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TextBox 17"/>
          <p:cNvSpPr txBox="1"/>
          <p:nvPr/>
        </p:nvSpPr>
        <p:spPr>
          <a:xfrm>
            <a:off x="6913133" y="126863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grpSp>
        <p:nvGrpSpPr>
          <p:cNvPr id="18" name="Group 18"/>
          <p:cNvGrpSpPr/>
          <p:nvPr/>
        </p:nvGrpSpPr>
        <p:grpSpPr>
          <a:xfrm>
            <a:off x="7114573" y="2380065"/>
            <a:ext cx="250541" cy="25054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1" name="Freeform 21"/>
          <p:cNvSpPr/>
          <p:nvPr/>
        </p:nvSpPr>
        <p:spPr>
          <a:xfrm>
            <a:off x="13645225" y="1028700"/>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TextBox 22"/>
          <p:cNvSpPr txBox="1"/>
          <p:nvPr/>
        </p:nvSpPr>
        <p:spPr>
          <a:xfrm>
            <a:off x="13727490" y="130805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3" name="Group 23"/>
          <p:cNvGrpSpPr/>
          <p:nvPr/>
        </p:nvGrpSpPr>
        <p:grpSpPr>
          <a:xfrm>
            <a:off x="13928930" y="2419485"/>
            <a:ext cx="250541" cy="25054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5" name="TextBox 2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6" name="AutoShape 26"/>
          <p:cNvSpPr/>
          <p:nvPr/>
        </p:nvSpPr>
        <p:spPr>
          <a:xfrm flipH="1">
            <a:off x="15782780" y="2513639"/>
            <a:ext cx="0" cy="3739363"/>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7" name="AutoShape 27"/>
          <p:cNvSpPr/>
          <p:nvPr/>
        </p:nvSpPr>
        <p:spPr>
          <a:xfrm>
            <a:off x="2549642" y="6253002"/>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8" name="Freeform 28"/>
          <p:cNvSpPr/>
          <p:nvPr/>
        </p:nvSpPr>
        <p:spPr>
          <a:xfrm>
            <a:off x="357947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367111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30" name="Group 30"/>
          <p:cNvGrpSpPr/>
          <p:nvPr/>
        </p:nvGrpSpPr>
        <p:grpSpPr>
          <a:xfrm>
            <a:off x="3872551" y="6104618"/>
            <a:ext cx="250541" cy="25054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2" name="TextBox 3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3" name="TextBox 33"/>
          <p:cNvSpPr txBox="1"/>
          <p:nvPr/>
        </p:nvSpPr>
        <p:spPr>
          <a:xfrm>
            <a:off x="5868257" y="6694249"/>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ДВИГАТЕЛЯ ВЕНТИЛЯТОРА</a:t>
            </a:r>
          </a:p>
        </p:txBody>
      </p:sp>
      <p:sp>
        <p:nvSpPr>
          <p:cNvPr id="34" name="Freeform 34"/>
          <p:cNvSpPr/>
          <p:nvPr/>
        </p:nvSpPr>
        <p:spPr>
          <a:xfrm>
            <a:off x="682559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5" name="TextBox 35"/>
          <p:cNvSpPr txBox="1"/>
          <p:nvPr/>
        </p:nvSpPr>
        <p:spPr>
          <a:xfrm>
            <a:off x="691723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6" name="Group 36"/>
          <p:cNvGrpSpPr/>
          <p:nvPr/>
        </p:nvGrpSpPr>
        <p:grpSpPr>
          <a:xfrm>
            <a:off x="7118671" y="6104618"/>
            <a:ext cx="250541" cy="250541"/>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8" name="TextBox 3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9" name="Freeform 39"/>
          <p:cNvSpPr/>
          <p:nvPr/>
        </p:nvSpPr>
        <p:spPr>
          <a:xfrm>
            <a:off x="10072267"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TextBox 40"/>
          <p:cNvSpPr txBox="1"/>
          <p:nvPr/>
        </p:nvSpPr>
        <p:spPr>
          <a:xfrm>
            <a:off x="10163900"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41" name="Group 41"/>
          <p:cNvGrpSpPr/>
          <p:nvPr/>
        </p:nvGrpSpPr>
        <p:grpSpPr>
          <a:xfrm>
            <a:off x="10365340" y="6104618"/>
            <a:ext cx="250541" cy="250541"/>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3" name="TextBox 4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4" name="Freeform 44"/>
          <p:cNvSpPr/>
          <p:nvPr/>
        </p:nvSpPr>
        <p:spPr>
          <a:xfrm>
            <a:off x="13639955"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5" name="TextBox 45"/>
          <p:cNvSpPr txBox="1"/>
          <p:nvPr/>
        </p:nvSpPr>
        <p:spPr>
          <a:xfrm>
            <a:off x="13731588"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6" name="Group 46"/>
          <p:cNvGrpSpPr/>
          <p:nvPr/>
        </p:nvGrpSpPr>
        <p:grpSpPr>
          <a:xfrm>
            <a:off x="13933028" y="6104618"/>
            <a:ext cx="250541" cy="250541"/>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8" name="TextBox 4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9" name="AutoShape 49"/>
          <p:cNvSpPr/>
          <p:nvPr/>
        </p:nvSpPr>
        <p:spPr>
          <a:xfrm flipH="1">
            <a:off x="2622137" y="6253002"/>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0" name="AutoShape 50"/>
          <p:cNvSpPr/>
          <p:nvPr/>
        </p:nvSpPr>
        <p:spPr>
          <a:xfrm flipH="1">
            <a:off x="2622137" y="9252086"/>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1" name="Freeform 51"/>
          <p:cNvSpPr/>
          <p:nvPr/>
        </p:nvSpPr>
        <p:spPr>
          <a:xfrm>
            <a:off x="357947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2" name="TextBox 52"/>
          <p:cNvSpPr txBox="1"/>
          <p:nvPr/>
        </p:nvSpPr>
        <p:spPr>
          <a:xfrm>
            <a:off x="367111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53" name="Group 53"/>
          <p:cNvGrpSpPr/>
          <p:nvPr/>
        </p:nvGrpSpPr>
        <p:grpSpPr>
          <a:xfrm>
            <a:off x="3872551" y="9112440"/>
            <a:ext cx="250541" cy="250541"/>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5" name="TextBox 5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6" name="Freeform 56"/>
          <p:cNvSpPr/>
          <p:nvPr/>
        </p:nvSpPr>
        <p:spPr>
          <a:xfrm>
            <a:off x="682559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7" name="TextBox 57"/>
          <p:cNvSpPr txBox="1"/>
          <p:nvPr/>
        </p:nvSpPr>
        <p:spPr>
          <a:xfrm>
            <a:off x="691723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8" name="Group 58"/>
          <p:cNvGrpSpPr/>
          <p:nvPr/>
        </p:nvGrpSpPr>
        <p:grpSpPr>
          <a:xfrm>
            <a:off x="7118671" y="9112440"/>
            <a:ext cx="250541" cy="250541"/>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0" name="TextBox 6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1" name="Freeform 61"/>
          <p:cNvSpPr/>
          <p:nvPr/>
        </p:nvSpPr>
        <p:spPr>
          <a:xfrm>
            <a:off x="10072267"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2" name="TextBox 62"/>
          <p:cNvSpPr txBox="1"/>
          <p:nvPr/>
        </p:nvSpPr>
        <p:spPr>
          <a:xfrm>
            <a:off x="10163900"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63" name="Group 63"/>
          <p:cNvGrpSpPr/>
          <p:nvPr/>
        </p:nvGrpSpPr>
        <p:grpSpPr>
          <a:xfrm>
            <a:off x="10365340" y="9112440"/>
            <a:ext cx="250541" cy="250541"/>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5" name="TextBox 6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6" name="Freeform 66"/>
          <p:cNvSpPr/>
          <p:nvPr/>
        </p:nvSpPr>
        <p:spPr>
          <a:xfrm>
            <a:off x="13639955"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7" name="TextBox 67"/>
          <p:cNvSpPr txBox="1"/>
          <p:nvPr/>
        </p:nvSpPr>
        <p:spPr>
          <a:xfrm>
            <a:off x="13731588"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68" name="Group 68"/>
          <p:cNvGrpSpPr/>
          <p:nvPr/>
        </p:nvGrpSpPr>
        <p:grpSpPr>
          <a:xfrm>
            <a:off x="13933028" y="9112440"/>
            <a:ext cx="250541" cy="250541"/>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70" name="TextBox 7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grpSp>
        <p:nvGrpSpPr>
          <p:cNvPr id="71" name="Group 71"/>
          <p:cNvGrpSpPr/>
          <p:nvPr/>
        </p:nvGrpSpPr>
        <p:grpSpPr>
          <a:xfrm>
            <a:off x="8212999" y="3076492"/>
            <a:ext cx="5208644" cy="2612025"/>
            <a:chOff x="0" y="-38100"/>
            <a:chExt cx="6944859" cy="3482701"/>
          </a:xfrm>
        </p:grpSpPr>
        <p:sp>
          <p:nvSpPr>
            <p:cNvPr id="72" name="TextBox 72"/>
            <p:cNvSpPr txBox="1"/>
            <p:nvPr/>
          </p:nvSpPr>
          <p:spPr>
            <a:xfrm>
              <a:off x="302190" y="-38100"/>
              <a:ext cx="5235825" cy="1604635"/>
            </a:xfrm>
            <a:prstGeom prst="rect">
              <a:avLst/>
            </a:prstGeom>
          </p:spPr>
          <p:txBody>
            <a:bodyPr lIns="0" tIns="0" rIns="0" bIns="0" rtlCol="0" anchor="t">
              <a:spAutoFit/>
            </a:bodyPr>
            <a:lstStyle/>
            <a:p>
              <a:pPr algn="ctr">
                <a:lnSpc>
                  <a:spcPts val="3249"/>
                </a:lnSpc>
              </a:pPr>
              <a:r>
                <a:rPr lang="en-US" sz="2354" b="1" spc="230">
                  <a:solidFill>
                    <a:srgbClr val="231F20"/>
                  </a:solidFill>
                  <a:latin typeface="DM Sans Bold"/>
                </a:rPr>
                <a:t>ОТКЛЮЧЕНИЕ ЭЛЕКТРИЧЕСКИХ И ГАЗОВЫХ УСТАНОВОК</a:t>
              </a:r>
            </a:p>
          </p:txBody>
        </p:sp>
        <p:sp>
          <p:nvSpPr>
            <p:cNvPr id="73" name="TextBox 73"/>
            <p:cNvSpPr txBox="1"/>
            <p:nvPr/>
          </p:nvSpPr>
          <p:spPr>
            <a:xfrm>
              <a:off x="0" y="1755762"/>
              <a:ext cx="6944859" cy="1688839"/>
            </a:xfrm>
            <a:prstGeom prst="rect">
              <a:avLst/>
            </a:prstGeom>
          </p:spPr>
          <p:txBody>
            <a:bodyPr lIns="0" tIns="0" rIns="0" bIns="0" rtlCol="0" anchor="t">
              <a:spAutoFit/>
            </a:bodyPr>
            <a:lstStyle/>
            <a:p>
              <a:pPr>
                <a:lnSpc>
                  <a:spcPts val="3359"/>
                </a:lnSpc>
              </a:pPr>
              <a:r>
                <a:rPr lang="en-US" sz="2400" b="1">
                  <a:solidFill>
                    <a:srgbClr val="2A2E3A"/>
                  </a:solidFill>
                  <a:latin typeface="Helios"/>
                </a:rPr>
                <a:t>Электрические и газовые каналы отключается в целях безопасности.</a:t>
              </a:r>
            </a:p>
          </p:txBody>
        </p:sp>
      </p:grpSp>
      <p:sp>
        <p:nvSpPr>
          <p:cNvPr id="74" name="TextBox 74"/>
          <p:cNvSpPr txBox="1"/>
          <p:nvPr/>
        </p:nvSpPr>
        <p:spPr>
          <a:xfrm>
            <a:off x="2046027" y="24890"/>
            <a:ext cx="14031954"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Неконденсационного Котла</a:t>
            </a:r>
          </a:p>
        </p:txBody>
      </p:sp>
      <p:sp>
        <p:nvSpPr>
          <p:cNvPr id="75" name="TextBox 75"/>
          <p:cNvSpPr txBox="1"/>
          <p:nvPr/>
        </p:nvSpPr>
        <p:spPr>
          <a:xfrm>
            <a:off x="5868531" y="9582056"/>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76" name="TextBox 76"/>
          <p:cNvSpPr txBox="1"/>
          <p:nvPr/>
        </p:nvSpPr>
        <p:spPr>
          <a:xfrm>
            <a:off x="2622137" y="9582056"/>
            <a:ext cx="2751369" cy="213795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a:p>
            <a:pPr algn="ctr">
              <a:lnSpc>
                <a:spcPts val="2760"/>
              </a:lnSpc>
            </a:pPr>
            <a:endParaRPr lang="en-US" sz="2000" b="1" spc="196">
              <a:solidFill>
                <a:srgbClr val="231F20"/>
              </a:solidFill>
              <a:latin typeface="DM Sans Bold"/>
            </a:endParaRPr>
          </a:p>
        </p:txBody>
      </p:sp>
      <p:sp>
        <p:nvSpPr>
          <p:cNvPr id="77" name="TextBox 77"/>
          <p:cNvSpPr txBox="1"/>
          <p:nvPr/>
        </p:nvSpPr>
        <p:spPr>
          <a:xfrm>
            <a:off x="9110828" y="955919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78" name="TextBox 78"/>
          <p:cNvSpPr txBox="1"/>
          <p:nvPr/>
        </p:nvSpPr>
        <p:spPr>
          <a:xfrm>
            <a:off x="12573873" y="9582056"/>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
        <p:nvSpPr>
          <p:cNvPr id="79" name="TextBox 79"/>
          <p:cNvSpPr txBox="1"/>
          <p:nvPr/>
        </p:nvSpPr>
        <p:spPr>
          <a:xfrm>
            <a:off x="2549642" y="2924096"/>
            <a:ext cx="2823864"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80" name="TextBox 80"/>
          <p:cNvSpPr txBox="1"/>
          <p:nvPr/>
        </p:nvSpPr>
        <p:spPr>
          <a:xfrm>
            <a:off x="2264604" y="6677069"/>
            <a:ext cx="346643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81" name="TextBox 81"/>
          <p:cNvSpPr txBox="1"/>
          <p:nvPr/>
        </p:nvSpPr>
        <p:spPr>
          <a:xfrm>
            <a:off x="9114926" y="6694249"/>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ЭЛЕКТРОДОВ</a:t>
            </a:r>
          </a:p>
        </p:txBody>
      </p:sp>
      <p:sp>
        <p:nvSpPr>
          <p:cNvPr id="82" name="TextBox 82"/>
          <p:cNvSpPr txBox="1"/>
          <p:nvPr/>
        </p:nvSpPr>
        <p:spPr>
          <a:xfrm>
            <a:off x="12573873" y="6694249"/>
            <a:ext cx="3208908"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ТЕПЛООБМЕННИКА</a:t>
            </a:r>
          </a:p>
        </p:txBody>
      </p:sp>
      <p:sp>
        <p:nvSpPr>
          <p:cNvPr id="83" name="TextBox 83"/>
          <p:cNvSpPr txBox="1"/>
          <p:nvPr/>
        </p:nvSpPr>
        <p:spPr>
          <a:xfrm>
            <a:off x="12682614" y="2977341"/>
            <a:ext cx="293917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ГОРЕЛКИ</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2512323"/>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468746" y="427491"/>
            <a:ext cx="1182457" cy="1796550"/>
          </a:xfrm>
          <a:custGeom>
            <a:avLst/>
            <a:gdLst/>
            <a:ahLst/>
            <a:cxnLst/>
            <a:rect l="l" t="t" r="r" b="b"/>
            <a:pathLst>
              <a:path w="1182457" h="1796550">
                <a:moveTo>
                  <a:pt x="0" y="0"/>
                </a:moveTo>
                <a:lnTo>
                  <a:pt x="1182457" y="0"/>
                </a:lnTo>
                <a:lnTo>
                  <a:pt x="1182457" y="1796550"/>
                </a:lnTo>
                <a:lnTo>
                  <a:pt x="0" y="1796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13887032" y="2367128"/>
            <a:ext cx="357582" cy="3575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sp>
        <p:nvSpPr>
          <p:cNvPr id="9" name="Freeform 9"/>
          <p:cNvSpPr/>
          <p:nvPr/>
        </p:nvSpPr>
        <p:spPr>
          <a:xfrm>
            <a:off x="3579478" y="97545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0" name="Group 10"/>
          <p:cNvGrpSpPr/>
          <p:nvPr/>
        </p:nvGrpSpPr>
        <p:grpSpPr>
          <a:xfrm>
            <a:off x="3872551" y="2334465"/>
            <a:ext cx="250541" cy="25054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3" name="Freeform 13"/>
          <p:cNvSpPr/>
          <p:nvPr/>
        </p:nvSpPr>
        <p:spPr>
          <a:xfrm>
            <a:off x="6829696" y="97545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4"/>
          <p:cNvGrpSpPr/>
          <p:nvPr/>
        </p:nvGrpSpPr>
        <p:grpSpPr>
          <a:xfrm>
            <a:off x="7114573" y="2380065"/>
            <a:ext cx="250541" cy="250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7" name="Freeform 17"/>
          <p:cNvSpPr/>
          <p:nvPr/>
        </p:nvSpPr>
        <p:spPr>
          <a:xfrm>
            <a:off x="10077537" y="96528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8" name="Group 18"/>
          <p:cNvGrpSpPr/>
          <p:nvPr/>
        </p:nvGrpSpPr>
        <p:grpSpPr>
          <a:xfrm>
            <a:off x="10361242" y="2387711"/>
            <a:ext cx="250541" cy="25054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1" name="AutoShape 21"/>
          <p:cNvSpPr/>
          <p:nvPr/>
        </p:nvSpPr>
        <p:spPr>
          <a:xfrm flipH="1">
            <a:off x="15782780" y="2513639"/>
            <a:ext cx="0" cy="3739363"/>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2" name="AutoShape 22"/>
          <p:cNvSpPr/>
          <p:nvPr/>
        </p:nvSpPr>
        <p:spPr>
          <a:xfrm>
            <a:off x="2549642" y="6253002"/>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3" name="Freeform 23"/>
          <p:cNvSpPr/>
          <p:nvPr/>
        </p:nvSpPr>
        <p:spPr>
          <a:xfrm>
            <a:off x="357947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4" name="Group 24"/>
          <p:cNvGrpSpPr/>
          <p:nvPr/>
        </p:nvGrpSpPr>
        <p:grpSpPr>
          <a:xfrm>
            <a:off x="3872551" y="6104618"/>
            <a:ext cx="250541" cy="25054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6" name="TextBox 2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7" name="Freeform 27"/>
          <p:cNvSpPr/>
          <p:nvPr/>
        </p:nvSpPr>
        <p:spPr>
          <a:xfrm>
            <a:off x="6825598"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8" name="Group 28"/>
          <p:cNvGrpSpPr/>
          <p:nvPr/>
        </p:nvGrpSpPr>
        <p:grpSpPr>
          <a:xfrm>
            <a:off x="7118671" y="6104618"/>
            <a:ext cx="250541" cy="25054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0" name="TextBox 3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1" name="Freeform 31"/>
          <p:cNvSpPr/>
          <p:nvPr/>
        </p:nvSpPr>
        <p:spPr>
          <a:xfrm>
            <a:off x="10072267"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2" name="Group 32"/>
          <p:cNvGrpSpPr/>
          <p:nvPr/>
        </p:nvGrpSpPr>
        <p:grpSpPr>
          <a:xfrm>
            <a:off x="10365340" y="6104618"/>
            <a:ext cx="250541" cy="25054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4" name="TextBox 3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5" name="Freeform 35"/>
          <p:cNvSpPr/>
          <p:nvPr/>
        </p:nvSpPr>
        <p:spPr>
          <a:xfrm>
            <a:off x="13639955" y="4745608"/>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6" name="Group 36"/>
          <p:cNvGrpSpPr/>
          <p:nvPr/>
        </p:nvGrpSpPr>
        <p:grpSpPr>
          <a:xfrm>
            <a:off x="13933028" y="6104618"/>
            <a:ext cx="250541" cy="250541"/>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8" name="TextBox 3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9" name="AutoShape 39"/>
          <p:cNvSpPr/>
          <p:nvPr/>
        </p:nvSpPr>
        <p:spPr>
          <a:xfrm flipH="1">
            <a:off x="2622137" y="6253002"/>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0" name="AutoShape 40"/>
          <p:cNvSpPr/>
          <p:nvPr/>
        </p:nvSpPr>
        <p:spPr>
          <a:xfrm flipH="1">
            <a:off x="2622137" y="9252086"/>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1" name="Freeform 41"/>
          <p:cNvSpPr/>
          <p:nvPr/>
        </p:nvSpPr>
        <p:spPr>
          <a:xfrm>
            <a:off x="357947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42" name="Group 42"/>
          <p:cNvGrpSpPr/>
          <p:nvPr/>
        </p:nvGrpSpPr>
        <p:grpSpPr>
          <a:xfrm>
            <a:off x="3872551" y="9112440"/>
            <a:ext cx="250541" cy="250541"/>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4" name="TextBox 4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5" name="Freeform 45"/>
          <p:cNvSpPr/>
          <p:nvPr/>
        </p:nvSpPr>
        <p:spPr>
          <a:xfrm>
            <a:off x="6825598"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46" name="Group 46"/>
          <p:cNvGrpSpPr/>
          <p:nvPr/>
        </p:nvGrpSpPr>
        <p:grpSpPr>
          <a:xfrm>
            <a:off x="7118671" y="9112440"/>
            <a:ext cx="250541" cy="250541"/>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8" name="TextBox 4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9" name="Freeform 49"/>
          <p:cNvSpPr/>
          <p:nvPr/>
        </p:nvSpPr>
        <p:spPr>
          <a:xfrm>
            <a:off x="10072267"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0" name="Group 50"/>
          <p:cNvGrpSpPr/>
          <p:nvPr/>
        </p:nvGrpSpPr>
        <p:grpSpPr>
          <a:xfrm>
            <a:off x="10365340" y="9112440"/>
            <a:ext cx="250541" cy="250541"/>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2" name="TextBox 5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3" name="Freeform 53"/>
          <p:cNvSpPr/>
          <p:nvPr/>
        </p:nvSpPr>
        <p:spPr>
          <a:xfrm>
            <a:off x="13639955" y="7753429"/>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4" name="Group 54"/>
          <p:cNvGrpSpPr/>
          <p:nvPr/>
        </p:nvGrpSpPr>
        <p:grpSpPr>
          <a:xfrm>
            <a:off x="13933028" y="9112440"/>
            <a:ext cx="250541" cy="250541"/>
            <a:chOff x="0" y="0"/>
            <a:chExt cx="812800" cy="812800"/>
          </a:xfrm>
        </p:grpSpPr>
        <p:sp>
          <p:nvSpPr>
            <p:cNvPr id="55" name="Freeform 5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6" name="TextBox 5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7" name="TextBox 57"/>
          <p:cNvSpPr txBox="1"/>
          <p:nvPr/>
        </p:nvSpPr>
        <p:spPr>
          <a:xfrm>
            <a:off x="13599529" y="786214"/>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4</a:t>
            </a:r>
          </a:p>
        </p:txBody>
      </p:sp>
      <p:sp>
        <p:nvSpPr>
          <p:cNvPr id="58" name="TextBox 58"/>
          <p:cNvSpPr txBox="1"/>
          <p:nvPr/>
        </p:nvSpPr>
        <p:spPr>
          <a:xfrm>
            <a:off x="3671111" y="122303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sp>
        <p:nvSpPr>
          <p:cNvPr id="59" name="TextBox 59"/>
          <p:cNvSpPr txBox="1"/>
          <p:nvPr/>
        </p:nvSpPr>
        <p:spPr>
          <a:xfrm>
            <a:off x="5864158" y="296969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60" name="TextBox 60"/>
          <p:cNvSpPr txBox="1"/>
          <p:nvPr/>
        </p:nvSpPr>
        <p:spPr>
          <a:xfrm>
            <a:off x="6913133" y="126863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sp>
        <p:nvSpPr>
          <p:cNvPr id="61" name="TextBox 61"/>
          <p:cNvSpPr txBox="1"/>
          <p:nvPr/>
        </p:nvSpPr>
        <p:spPr>
          <a:xfrm>
            <a:off x="9110828" y="2977341"/>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62" name="TextBox 62"/>
          <p:cNvSpPr txBox="1"/>
          <p:nvPr/>
        </p:nvSpPr>
        <p:spPr>
          <a:xfrm>
            <a:off x="10159802" y="1276280"/>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sp>
        <p:nvSpPr>
          <p:cNvPr id="63" name="TextBox 63"/>
          <p:cNvSpPr txBox="1"/>
          <p:nvPr/>
        </p:nvSpPr>
        <p:spPr>
          <a:xfrm>
            <a:off x="367111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sp>
        <p:nvSpPr>
          <p:cNvPr id="64" name="TextBox 64"/>
          <p:cNvSpPr txBox="1"/>
          <p:nvPr/>
        </p:nvSpPr>
        <p:spPr>
          <a:xfrm>
            <a:off x="5868257" y="6694249"/>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ДВИГАТЕЛЯ ВЕНТИЛЯТОРА</a:t>
            </a:r>
          </a:p>
        </p:txBody>
      </p:sp>
      <p:sp>
        <p:nvSpPr>
          <p:cNvPr id="65" name="TextBox 65"/>
          <p:cNvSpPr txBox="1"/>
          <p:nvPr/>
        </p:nvSpPr>
        <p:spPr>
          <a:xfrm>
            <a:off x="6917231"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sp>
        <p:nvSpPr>
          <p:cNvPr id="66" name="TextBox 66"/>
          <p:cNvSpPr txBox="1"/>
          <p:nvPr/>
        </p:nvSpPr>
        <p:spPr>
          <a:xfrm>
            <a:off x="10163900"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sp>
        <p:nvSpPr>
          <p:cNvPr id="67" name="TextBox 67"/>
          <p:cNvSpPr txBox="1"/>
          <p:nvPr/>
        </p:nvSpPr>
        <p:spPr>
          <a:xfrm>
            <a:off x="13731588" y="4993188"/>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sp>
        <p:nvSpPr>
          <p:cNvPr id="68" name="TextBox 68"/>
          <p:cNvSpPr txBox="1"/>
          <p:nvPr/>
        </p:nvSpPr>
        <p:spPr>
          <a:xfrm>
            <a:off x="367111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sp>
        <p:nvSpPr>
          <p:cNvPr id="69" name="TextBox 69"/>
          <p:cNvSpPr txBox="1"/>
          <p:nvPr/>
        </p:nvSpPr>
        <p:spPr>
          <a:xfrm>
            <a:off x="6917231"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sp>
        <p:nvSpPr>
          <p:cNvPr id="70" name="TextBox 70"/>
          <p:cNvSpPr txBox="1"/>
          <p:nvPr/>
        </p:nvSpPr>
        <p:spPr>
          <a:xfrm>
            <a:off x="10163900"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sp>
        <p:nvSpPr>
          <p:cNvPr id="71" name="TextBox 71"/>
          <p:cNvSpPr txBox="1"/>
          <p:nvPr/>
        </p:nvSpPr>
        <p:spPr>
          <a:xfrm>
            <a:off x="13731588" y="80010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72" name="Group 72"/>
          <p:cNvGrpSpPr/>
          <p:nvPr/>
        </p:nvGrpSpPr>
        <p:grpSpPr>
          <a:xfrm>
            <a:off x="11780687" y="3076567"/>
            <a:ext cx="5478613" cy="2847219"/>
            <a:chOff x="0" y="-47625"/>
            <a:chExt cx="7304818" cy="3796291"/>
          </a:xfrm>
        </p:grpSpPr>
        <p:sp>
          <p:nvSpPr>
            <p:cNvPr id="73" name="TextBox 73"/>
            <p:cNvSpPr txBox="1"/>
            <p:nvPr/>
          </p:nvSpPr>
          <p:spPr>
            <a:xfrm>
              <a:off x="317852" y="-47625"/>
              <a:ext cx="5507203" cy="1966779"/>
            </a:xfrm>
            <a:prstGeom prst="rect">
              <a:avLst/>
            </a:prstGeom>
          </p:spPr>
          <p:txBody>
            <a:bodyPr lIns="0" tIns="0" rIns="0" bIns="0" rtlCol="0" anchor="t">
              <a:spAutoFit/>
            </a:bodyPr>
            <a:lstStyle/>
            <a:p>
              <a:pPr algn="ctr">
                <a:lnSpc>
                  <a:spcPts val="3939"/>
                </a:lnSpc>
              </a:pPr>
              <a:r>
                <a:rPr lang="en-US" sz="2854" b="1" spc="279">
                  <a:solidFill>
                    <a:srgbClr val="231F20"/>
                  </a:solidFill>
                  <a:latin typeface="DM Sans Bold"/>
                </a:rPr>
                <a:t>ОЧИСТКА КАМЕРЫ СГОРАНИЯ ГОРЕЛКИ</a:t>
              </a:r>
            </a:p>
          </p:txBody>
        </p:sp>
        <p:sp>
          <p:nvSpPr>
            <p:cNvPr id="74" name="TextBox 74"/>
            <p:cNvSpPr txBox="1"/>
            <p:nvPr/>
          </p:nvSpPr>
          <p:spPr>
            <a:xfrm>
              <a:off x="0" y="2059827"/>
              <a:ext cx="7304818" cy="1688839"/>
            </a:xfrm>
            <a:prstGeom prst="rect">
              <a:avLst/>
            </a:prstGeom>
          </p:spPr>
          <p:txBody>
            <a:bodyPr lIns="0" tIns="0" rIns="0" bIns="0" rtlCol="0" anchor="t">
              <a:spAutoFit/>
            </a:bodyPr>
            <a:lstStyle/>
            <a:p>
              <a:pPr>
                <a:lnSpc>
                  <a:spcPts val="3359"/>
                </a:lnSpc>
              </a:pPr>
              <a:r>
                <a:rPr lang="en-US" sz="2400" b="1">
                  <a:solidFill>
                    <a:srgbClr val="2A2E3A"/>
                  </a:solidFill>
                  <a:latin typeface="Helios"/>
                </a:rPr>
                <a:t>Снимается передний лист камеры сгорания и очищаются сопла горелки.</a:t>
              </a:r>
            </a:p>
          </p:txBody>
        </p:sp>
      </p:grpSp>
      <p:sp>
        <p:nvSpPr>
          <p:cNvPr id="75" name="TextBox 75"/>
          <p:cNvSpPr txBox="1"/>
          <p:nvPr/>
        </p:nvSpPr>
        <p:spPr>
          <a:xfrm>
            <a:off x="2046027" y="24890"/>
            <a:ext cx="14031954"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Неконденсационного Котла</a:t>
            </a:r>
          </a:p>
        </p:txBody>
      </p:sp>
      <p:sp>
        <p:nvSpPr>
          <p:cNvPr id="76" name="TextBox 76"/>
          <p:cNvSpPr txBox="1"/>
          <p:nvPr/>
        </p:nvSpPr>
        <p:spPr>
          <a:xfrm>
            <a:off x="5868531" y="9582056"/>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77" name="TextBox 77"/>
          <p:cNvSpPr txBox="1"/>
          <p:nvPr/>
        </p:nvSpPr>
        <p:spPr>
          <a:xfrm>
            <a:off x="2622137" y="9582056"/>
            <a:ext cx="2751369" cy="213795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a:p>
            <a:pPr algn="ctr">
              <a:lnSpc>
                <a:spcPts val="2760"/>
              </a:lnSpc>
            </a:pPr>
            <a:endParaRPr lang="en-US" sz="2000" b="1" spc="196">
              <a:solidFill>
                <a:srgbClr val="231F20"/>
              </a:solidFill>
              <a:latin typeface="DM Sans Bold"/>
            </a:endParaRPr>
          </a:p>
        </p:txBody>
      </p:sp>
      <p:sp>
        <p:nvSpPr>
          <p:cNvPr id="78" name="TextBox 78"/>
          <p:cNvSpPr txBox="1"/>
          <p:nvPr/>
        </p:nvSpPr>
        <p:spPr>
          <a:xfrm>
            <a:off x="9110828" y="955919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79" name="TextBox 79"/>
          <p:cNvSpPr txBox="1"/>
          <p:nvPr/>
        </p:nvSpPr>
        <p:spPr>
          <a:xfrm>
            <a:off x="12573873" y="9582056"/>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
        <p:nvSpPr>
          <p:cNvPr id="80" name="TextBox 80"/>
          <p:cNvSpPr txBox="1"/>
          <p:nvPr/>
        </p:nvSpPr>
        <p:spPr>
          <a:xfrm>
            <a:off x="2549642" y="2924096"/>
            <a:ext cx="2823864"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81" name="TextBox 81"/>
          <p:cNvSpPr txBox="1"/>
          <p:nvPr/>
        </p:nvSpPr>
        <p:spPr>
          <a:xfrm>
            <a:off x="2264604" y="6677069"/>
            <a:ext cx="346643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82" name="TextBox 82"/>
          <p:cNvSpPr txBox="1"/>
          <p:nvPr/>
        </p:nvSpPr>
        <p:spPr>
          <a:xfrm>
            <a:off x="9114926" y="6694249"/>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ЭЛЕКТРОДОВ</a:t>
            </a:r>
          </a:p>
        </p:txBody>
      </p:sp>
      <p:sp>
        <p:nvSpPr>
          <p:cNvPr id="83" name="TextBox 83"/>
          <p:cNvSpPr txBox="1"/>
          <p:nvPr/>
        </p:nvSpPr>
        <p:spPr>
          <a:xfrm>
            <a:off x="12573873" y="6694249"/>
            <a:ext cx="3208908"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ТЕПЛООБМЕННИКА</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1556138"/>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TextBox 4"/>
          <p:cNvSpPr txBox="1"/>
          <p:nvPr/>
        </p:nvSpPr>
        <p:spPr>
          <a:xfrm>
            <a:off x="2622137" y="2021156"/>
            <a:ext cx="287000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5" name="Freeform 5"/>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357947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367111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grpSp>
        <p:nvGrpSpPr>
          <p:cNvPr id="8" name="Group 8"/>
          <p:cNvGrpSpPr/>
          <p:nvPr/>
        </p:nvGrpSpPr>
        <p:grpSpPr>
          <a:xfrm>
            <a:off x="3867755" y="1431525"/>
            <a:ext cx="250541" cy="25054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1" name="TextBox 11"/>
          <p:cNvSpPr txBox="1"/>
          <p:nvPr/>
        </p:nvSpPr>
        <p:spPr>
          <a:xfrm>
            <a:off x="5868257" y="202115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12" name="Freeform 12"/>
          <p:cNvSpPr/>
          <p:nvPr/>
        </p:nvSpPr>
        <p:spPr>
          <a:xfrm>
            <a:off x="682559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3"/>
          <p:cNvSpPr txBox="1"/>
          <p:nvPr/>
        </p:nvSpPr>
        <p:spPr>
          <a:xfrm>
            <a:off x="691723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grpSp>
        <p:nvGrpSpPr>
          <p:cNvPr id="14" name="Group 14"/>
          <p:cNvGrpSpPr/>
          <p:nvPr/>
        </p:nvGrpSpPr>
        <p:grpSpPr>
          <a:xfrm>
            <a:off x="7118671" y="1431525"/>
            <a:ext cx="250541" cy="250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7" name="TextBox 17"/>
          <p:cNvSpPr txBox="1"/>
          <p:nvPr/>
        </p:nvSpPr>
        <p:spPr>
          <a:xfrm>
            <a:off x="9114926" y="202115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18" name="Freeform 18"/>
          <p:cNvSpPr/>
          <p:nvPr/>
        </p:nvSpPr>
        <p:spPr>
          <a:xfrm>
            <a:off x="10072267"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TextBox 19"/>
          <p:cNvSpPr txBox="1"/>
          <p:nvPr/>
        </p:nvSpPr>
        <p:spPr>
          <a:xfrm>
            <a:off x="10163900"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grpSp>
        <p:nvGrpSpPr>
          <p:cNvPr id="20" name="Group 20"/>
          <p:cNvGrpSpPr/>
          <p:nvPr/>
        </p:nvGrpSpPr>
        <p:grpSpPr>
          <a:xfrm>
            <a:off x="10365340" y="1431525"/>
            <a:ext cx="250541" cy="25054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2" name="TextBox 2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3" name="TextBox 23"/>
          <p:cNvSpPr txBox="1"/>
          <p:nvPr/>
        </p:nvSpPr>
        <p:spPr>
          <a:xfrm>
            <a:off x="12682614" y="2021156"/>
            <a:ext cx="2867648"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ГОРЕЛКИ</a:t>
            </a:r>
          </a:p>
        </p:txBody>
      </p:sp>
      <p:sp>
        <p:nvSpPr>
          <p:cNvPr id="24" name="Freeform 24"/>
          <p:cNvSpPr/>
          <p:nvPr/>
        </p:nvSpPr>
        <p:spPr>
          <a:xfrm>
            <a:off x="13639955"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TextBox 25"/>
          <p:cNvSpPr txBox="1"/>
          <p:nvPr/>
        </p:nvSpPr>
        <p:spPr>
          <a:xfrm>
            <a:off x="13731588"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6" name="Group 26"/>
          <p:cNvGrpSpPr/>
          <p:nvPr/>
        </p:nvGrpSpPr>
        <p:grpSpPr>
          <a:xfrm>
            <a:off x="13933028" y="1431525"/>
            <a:ext cx="250541" cy="25054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8" name="TextBox 2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9" name="AutoShape 29"/>
          <p:cNvSpPr/>
          <p:nvPr/>
        </p:nvSpPr>
        <p:spPr>
          <a:xfrm>
            <a:off x="15550262" y="1556796"/>
            <a:ext cx="232518" cy="3815670"/>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30" name="AutoShape 30"/>
          <p:cNvSpPr/>
          <p:nvPr/>
        </p:nvSpPr>
        <p:spPr>
          <a:xfrm>
            <a:off x="2549642" y="5372466"/>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31" name="TextBox 31"/>
          <p:cNvSpPr txBox="1"/>
          <p:nvPr/>
        </p:nvSpPr>
        <p:spPr>
          <a:xfrm>
            <a:off x="2418769" y="5813713"/>
            <a:ext cx="3449488"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32" name="Freeform 32"/>
          <p:cNvSpPr/>
          <p:nvPr/>
        </p:nvSpPr>
        <p:spPr>
          <a:xfrm>
            <a:off x="357947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3" name="TextBox 33"/>
          <p:cNvSpPr txBox="1"/>
          <p:nvPr/>
        </p:nvSpPr>
        <p:spPr>
          <a:xfrm>
            <a:off x="3671111"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34" name="Group 34"/>
          <p:cNvGrpSpPr/>
          <p:nvPr/>
        </p:nvGrpSpPr>
        <p:grpSpPr>
          <a:xfrm>
            <a:off x="3872551" y="5224082"/>
            <a:ext cx="250541" cy="250541"/>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7" name="TextBox 37"/>
          <p:cNvSpPr txBox="1"/>
          <p:nvPr/>
        </p:nvSpPr>
        <p:spPr>
          <a:xfrm>
            <a:off x="5868257" y="5813713"/>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ДВИГАТЕЛЯ ВЕНТИЛЯТОРА</a:t>
            </a:r>
          </a:p>
        </p:txBody>
      </p:sp>
      <p:sp>
        <p:nvSpPr>
          <p:cNvPr id="38" name="Freeform 38"/>
          <p:cNvSpPr/>
          <p:nvPr/>
        </p:nvSpPr>
        <p:spPr>
          <a:xfrm>
            <a:off x="682559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TextBox 39"/>
          <p:cNvSpPr txBox="1"/>
          <p:nvPr/>
        </p:nvSpPr>
        <p:spPr>
          <a:xfrm>
            <a:off x="6917231"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40" name="Group 40"/>
          <p:cNvGrpSpPr/>
          <p:nvPr/>
        </p:nvGrpSpPr>
        <p:grpSpPr>
          <a:xfrm>
            <a:off x="7118671" y="5224082"/>
            <a:ext cx="250541" cy="25054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3" name="TextBox 43"/>
          <p:cNvSpPr txBox="1"/>
          <p:nvPr/>
        </p:nvSpPr>
        <p:spPr>
          <a:xfrm>
            <a:off x="9144000" y="5813713"/>
            <a:ext cx="3085437"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ЭЛЕКТРОДОВ</a:t>
            </a:r>
          </a:p>
        </p:txBody>
      </p:sp>
      <p:sp>
        <p:nvSpPr>
          <p:cNvPr id="44" name="Freeform 44"/>
          <p:cNvSpPr/>
          <p:nvPr/>
        </p:nvSpPr>
        <p:spPr>
          <a:xfrm>
            <a:off x="10101341"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5" name="TextBox 45"/>
          <p:cNvSpPr txBox="1"/>
          <p:nvPr/>
        </p:nvSpPr>
        <p:spPr>
          <a:xfrm>
            <a:off x="10192974"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46" name="Group 46"/>
          <p:cNvGrpSpPr/>
          <p:nvPr/>
        </p:nvGrpSpPr>
        <p:grpSpPr>
          <a:xfrm>
            <a:off x="10394414" y="5224082"/>
            <a:ext cx="250541" cy="250541"/>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8" name="TextBox 4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9" name="AutoShape 49"/>
          <p:cNvSpPr/>
          <p:nvPr/>
        </p:nvSpPr>
        <p:spPr>
          <a:xfrm>
            <a:off x="2622137" y="5372466"/>
            <a:ext cx="0" cy="374636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0" name="AutoShape 50"/>
          <p:cNvSpPr/>
          <p:nvPr/>
        </p:nvSpPr>
        <p:spPr>
          <a:xfrm flipH="1">
            <a:off x="2622137" y="911883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1" name="TextBox 51"/>
          <p:cNvSpPr txBox="1"/>
          <p:nvPr/>
        </p:nvSpPr>
        <p:spPr>
          <a:xfrm>
            <a:off x="2418769" y="9568815"/>
            <a:ext cx="2954737" cy="177888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a:p>
            <a:pPr algn="ctr">
              <a:lnSpc>
                <a:spcPts val="2760"/>
              </a:lnSpc>
            </a:pPr>
            <a:endParaRPr lang="en-US" sz="2000" b="1" spc="196">
              <a:solidFill>
                <a:srgbClr val="231F20"/>
              </a:solidFill>
              <a:latin typeface="DM Sans Bold"/>
            </a:endParaRPr>
          </a:p>
        </p:txBody>
      </p:sp>
      <p:sp>
        <p:nvSpPr>
          <p:cNvPr id="52" name="Freeform 52"/>
          <p:cNvSpPr/>
          <p:nvPr/>
        </p:nvSpPr>
        <p:spPr>
          <a:xfrm>
            <a:off x="357947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3" name="TextBox 53"/>
          <p:cNvSpPr txBox="1"/>
          <p:nvPr/>
        </p:nvSpPr>
        <p:spPr>
          <a:xfrm>
            <a:off x="367111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54" name="Group 54"/>
          <p:cNvGrpSpPr/>
          <p:nvPr/>
        </p:nvGrpSpPr>
        <p:grpSpPr>
          <a:xfrm>
            <a:off x="3872551" y="8979184"/>
            <a:ext cx="250541" cy="250541"/>
            <a:chOff x="0" y="0"/>
            <a:chExt cx="812800" cy="812800"/>
          </a:xfrm>
        </p:grpSpPr>
        <p:sp>
          <p:nvSpPr>
            <p:cNvPr id="55" name="Freeform 5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6" name="TextBox 5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7" name="TextBox 57"/>
          <p:cNvSpPr txBox="1"/>
          <p:nvPr/>
        </p:nvSpPr>
        <p:spPr>
          <a:xfrm>
            <a:off x="5868257" y="9568815"/>
            <a:ext cx="2751369"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a:p>
            <a:pPr algn="ctr">
              <a:lnSpc>
                <a:spcPts val="2760"/>
              </a:lnSpc>
            </a:pPr>
            <a:endParaRPr lang="en-US" sz="2000" b="1" spc="196">
              <a:solidFill>
                <a:srgbClr val="231F20"/>
              </a:solidFill>
              <a:latin typeface="DM Sans Bold"/>
            </a:endParaRPr>
          </a:p>
        </p:txBody>
      </p:sp>
      <p:sp>
        <p:nvSpPr>
          <p:cNvPr id="58" name="Freeform 58"/>
          <p:cNvSpPr/>
          <p:nvPr/>
        </p:nvSpPr>
        <p:spPr>
          <a:xfrm>
            <a:off x="682559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9" name="TextBox 59"/>
          <p:cNvSpPr txBox="1"/>
          <p:nvPr/>
        </p:nvSpPr>
        <p:spPr>
          <a:xfrm>
            <a:off x="691723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60" name="Group 60"/>
          <p:cNvGrpSpPr/>
          <p:nvPr/>
        </p:nvGrpSpPr>
        <p:grpSpPr>
          <a:xfrm>
            <a:off x="7118671" y="8979184"/>
            <a:ext cx="250541" cy="250541"/>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2" name="TextBox 6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3" name="TextBox 63"/>
          <p:cNvSpPr txBox="1"/>
          <p:nvPr/>
        </p:nvSpPr>
        <p:spPr>
          <a:xfrm>
            <a:off x="9114926" y="9568815"/>
            <a:ext cx="2751369" cy="177888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a:p>
            <a:pPr algn="ctr">
              <a:lnSpc>
                <a:spcPts val="2760"/>
              </a:lnSpc>
            </a:pPr>
            <a:endParaRPr lang="en-US" sz="2000" b="1" spc="196">
              <a:solidFill>
                <a:srgbClr val="231F20"/>
              </a:solidFill>
              <a:latin typeface="DM Sans Bold"/>
            </a:endParaRPr>
          </a:p>
        </p:txBody>
      </p:sp>
      <p:sp>
        <p:nvSpPr>
          <p:cNvPr id="64" name="Freeform 64"/>
          <p:cNvSpPr/>
          <p:nvPr/>
        </p:nvSpPr>
        <p:spPr>
          <a:xfrm>
            <a:off x="10072267"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5" name="TextBox 65"/>
          <p:cNvSpPr txBox="1"/>
          <p:nvPr/>
        </p:nvSpPr>
        <p:spPr>
          <a:xfrm>
            <a:off x="10163900"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66" name="Group 66"/>
          <p:cNvGrpSpPr/>
          <p:nvPr/>
        </p:nvGrpSpPr>
        <p:grpSpPr>
          <a:xfrm>
            <a:off x="10365340" y="8979184"/>
            <a:ext cx="250541" cy="250541"/>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8" name="TextBox 6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9" name="TextBox 69"/>
          <p:cNvSpPr txBox="1"/>
          <p:nvPr/>
        </p:nvSpPr>
        <p:spPr>
          <a:xfrm>
            <a:off x="12573873" y="9568815"/>
            <a:ext cx="2860111"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a:p>
            <a:pPr algn="ctr">
              <a:lnSpc>
                <a:spcPts val="2760"/>
              </a:lnSpc>
            </a:pPr>
            <a:endParaRPr lang="en-US" sz="2000" b="1" spc="196">
              <a:solidFill>
                <a:srgbClr val="231F20"/>
              </a:solidFill>
              <a:latin typeface="DM Sans Bold"/>
            </a:endParaRPr>
          </a:p>
        </p:txBody>
      </p:sp>
      <p:sp>
        <p:nvSpPr>
          <p:cNvPr id="70" name="Freeform 70"/>
          <p:cNvSpPr/>
          <p:nvPr/>
        </p:nvSpPr>
        <p:spPr>
          <a:xfrm>
            <a:off x="13639955"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1" name="TextBox 71"/>
          <p:cNvSpPr txBox="1"/>
          <p:nvPr/>
        </p:nvSpPr>
        <p:spPr>
          <a:xfrm>
            <a:off x="13731588"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72" name="Group 72"/>
          <p:cNvGrpSpPr/>
          <p:nvPr/>
        </p:nvGrpSpPr>
        <p:grpSpPr>
          <a:xfrm>
            <a:off x="13933028" y="8979184"/>
            <a:ext cx="250541" cy="250541"/>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74" name="TextBox 7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75" name="Freeform 75"/>
          <p:cNvSpPr/>
          <p:nvPr/>
        </p:nvSpPr>
        <p:spPr>
          <a:xfrm>
            <a:off x="13416175" y="3308936"/>
            <a:ext cx="1182457" cy="1796550"/>
          </a:xfrm>
          <a:custGeom>
            <a:avLst/>
            <a:gdLst/>
            <a:ahLst/>
            <a:cxnLst/>
            <a:rect l="l" t="t" r="r" b="b"/>
            <a:pathLst>
              <a:path w="1182457" h="1796550">
                <a:moveTo>
                  <a:pt x="0" y="0"/>
                </a:moveTo>
                <a:lnTo>
                  <a:pt x="1182457" y="0"/>
                </a:lnTo>
                <a:lnTo>
                  <a:pt x="1182457" y="1796550"/>
                </a:lnTo>
                <a:lnTo>
                  <a:pt x="0" y="17965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6" name="Group 76"/>
          <p:cNvGrpSpPr/>
          <p:nvPr/>
        </p:nvGrpSpPr>
        <p:grpSpPr>
          <a:xfrm>
            <a:off x="13834461" y="5248573"/>
            <a:ext cx="357582" cy="357582"/>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78" name="TextBox 78"/>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79" name="Group 79"/>
          <p:cNvGrpSpPr/>
          <p:nvPr/>
        </p:nvGrpSpPr>
        <p:grpSpPr>
          <a:xfrm>
            <a:off x="11709908" y="5919912"/>
            <a:ext cx="5689148" cy="2411202"/>
            <a:chOff x="0" y="-47625"/>
            <a:chExt cx="7585531" cy="3214935"/>
          </a:xfrm>
        </p:grpSpPr>
        <p:sp>
          <p:nvSpPr>
            <p:cNvPr id="80" name="TextBox 80"/>
            <p:cNvSpPr txBox="1"/>
            <p:nvPr/>
          </p:nvSpPr>
          <p:spPr>
            <a:xfrm>
              <a:off x="330067" y="-47625"/>
              <a:ext cx="5718838" cy="1966779"/>
            </a:xfrm>
            <a:prstGeom prst="rect">
              <a:avLst/>
            </a:prstGeom>
          </p:spPr>
          <p:txBody>
            <a:bodyPr lIns="0" tIns="0" rIns="0" bIns="0" rtlCol="0" anchor="t">
              <a:spAutoFit/>
            </a:bodyPr>
            <a:lstStyle/>
            <a:p>
              <a:pPr algn="ctr">
                <a:lnSpc>
                  <a:spcPts val="3939"/>
                </a:lnSpc>
              </a:pPr>
              <a:r>
                <a:rPr lang="en-US" sz="2854" b="1" spc="279">
                  <a:solidFill>
                    <a:srgbClr val="231F20"/>
                  </a:solidFill>
                  <a:latin typeface="DM Sans Bold"/>
                </a:rPr>
                <a:t>ОЧИСТКА КАМЕРЫ СГОРАНИЯ ТЕПЛООБМЕННИКА</a:t>
              </a:r>
            </a:p>
          </p:txBody>
        </p:sp>
        <p:sp>
          <p:nvSpPr>
            <p:cNvPr id="81" name="TextBox 81"/>
            <p:cNvSpPr txBox="1"/>
            <p:nvPr/>
          </p:nvSpPr>
          <p:spPr>
            <a:xfrm>
              <a:off x="0" y="2059827"/>
              <a:ext cx="7585531" cy="1107483"/>
            </a:xfrm>
            <a:prstGeom prst="rect">
              <a:avLst/>
            </a:prstGeom>
          </p:spPr>
          <p:txBody>
            <a:bodyPr lIns="0" tIns="0" rIns="0" bIns="0" rtlCol="0" anchor="t">
              <a:spAutoFit/>
            </a:bodyPr>
            <a:lstStyle/>
            <a:p>
              <a:pPr>
                <a:lnSpc>
                  <a:spcPts val="3359"/>
                </a:lnSpc>
              </a:pPr>
              <a:r>
                <a:rPr lang="en-US" sz="2400" b="1">
                  <a:solidFill>
                    <a:srgbClr val="2A2E3A"/>
                  </a:solidFill>
                  <a:latin typeface="Helios"/>
                </a:rPr>
                <a:t>Ребристые зазоры теплообменника очищаются с помощью щетки.</a:t>
              </a:r>
            </a:p>
          </p:txBody>
        </p:sp>
      </p:grpSp>
      <p:sp>
        <p:nvSpPr>
          <p:cNvPr id="82" name="TextBox 82"/>
          <p:cNvSpPr txBox="1"/>
          <p:nvPr/>
        </p:nvSpPr>
        <p:spPr>
          <a:xfrm>
            <a:off x="13546958" y="3619521"/>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5</a:t>
            </a:r>
          </a:p>
        </p:txBody>
      </p:sp>
      <p:sp>
        <p:nvSpPr>
          <p:cNvPr id="83" name="TextBox 83"/>
          <p:cNvSpPr txBox="1"/>
          <p:nvPr/>
        </p:nvSpPr>
        <p:spPr>
          <a:xfrm>
            <a:off x="2046027" y="24890"/>
            <a:ext cx="14031954"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Неконденсационного Котла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67985" y="535236"/>
            <a:ext cx="1259047" cy="1259042"/>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4854" r="-4854"/>
              </a:stretch>
            </a:blipFill>
          </p:spPr>
        </p:sp>
      </p:grpSp>
      <p:grpSp>
        <p:nvGrpSpPr>
          <p:cNvPr id="4" name="Group 4"/>
          <p:cNvGrpSpPr>
            <a:grpSpLocks noChangeAspect="1"/>
          </p:cNvGrpSpPr>
          <p:nvPr/>
        </p:nvGrpSpPr>
        <p:grpSpPr>
          <a:xfrm>
            <a:off x="9867985" y="4127904"/>
            <a:ext cx="1259047" cy="1259042"/>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572" r="-1572"/>
              </a:stretch>
            </a:blipFill>
          </p:spPr>
        </p:sp>
      </p:grpSp>
      <p:grpSp>
        <p:nvGrpSpPr>
          <p:cNvPr id="6" name="Group 6"/>
          <p:cNvGrpSpPr/>
          <p:nvPr/>
        </p:nvGrpSpPr>
        <p:grpSpPr>
          <a:xfrm>
            <a:off x="-17659301" y="794250"/>
            <a:ext cx="26323127" cy="6571586"/>
            <a:chOff x="0" y="0"/>
            <a:chExt cx="1012092" cy="252670"/>
          </a:xfrm>
        </p:grpSpPr>
        <p:sp>
          <p:nvSpPr>
            <p:cNvPr id="7" name="Freeform 7"/>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8" name="TextBox 8"/>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594879" y="5727592"/>
            <a:ext cx="5011637" cy="1277967"/>
          </a:xfrm>
          <a:custGeom>
            <a:avLst/>
            <a:gdLst/>
            <a:ahLst/>
            <a:cxnLst/>
            <a:rect l="l" t="t" r="r" b="b"/>
            <a:pathLst>
              <a:path w="5011637" h="1277967">
                <a:moveTo>
                  <a:pt x="0" y="0"/>
                </a:moveTo>
                <a:lnTo>
                  <a:pt x="5011638" y="0"/>
                </a:lnTo>
                <a:lnTo>
                  <a:pt x="5011638" y="1277968"/>
                </a:lnTo>
                <a:lnTo>
                  <a:pt x="0" y="1277968"/>
                </a:lnTo>
                <a:lnTo>
                  <a:pt x="0" y="0"/>
                </a:lnTo>
                <a:close/>
              </a:path>
            </a:pathLst>
          </a:custGeom>
          <a:blipFill>
            <a:blip r:embed="rId4"/>
            <a:stretch>
              <a:fillRect/>
            </a:stretch>
          </a:blipFill>
        </p:spPr>
      </p:sp>
      <p:sp>
        <p:nvSpPr>
          <p:cNvPr id="10" name="Freeform 10"/>
          <p:cNvSpPr/>
          <p:nvPr/>
        </p:nvSpPr>
        <p:spPr>
          <a:xfrm>
            <a:off x="2039926" y="825384"/>
            <a:ext cx="4121543" cy="5976860"/>
          </a:xfrm>
          <a:custGeom>
            <a:avLst/>
            <a:gdLst/>
            <a:ahLst/>
            <a:cxnLst/>
            <a:rect l="l" t="t" r="r" b="b"/>
            <a:pathLst>
              <a:path w="4121543" h="5976860">
                <a:moveTo>
                  <a:pt x="0" y="0"/>
                </a:moveTo>
                <a:lnTo>
                  <a:pt x="4121543" y="0"/>
                </a:lnTo>
                <a:lnTo>
                  <a:pt x="4121543" y="5976860"/>
                </a:lnTo>
                <a:lnTo>
                  <a:pt x="0" y="5976860"/>
                </a:lnTo>
                <a:lnTo>
                  <a:pt x="0" y="0"/>
                </a:lnTo>
                <a:close/>
              </a:path>
            </a:pathLst>
          </a:custGeom>
          <a:blipFill>
            <a:blip r:embed="rId5"/>
            <a:stretch>
              <a:fillRect t="-518" b="-518"/>
            </a:stretch>
          </a:blipFill>
        </p:spPr>
      </p:sp>
      <p:grpSp>
        <p:nvGrpSpPr>
          <p:cNvPr id="11" name="Group 11"/>
          <p:cNvGrpSpPr/>
          <p:nvPr/>
        </p:nvGrpSpPr>
        <p:grpSpPr>
          <a:xfrm>
            <a:off x="-3991247" y="7277296"/>
            <a:ext cx="15118279" cy="3185392"/>
            <a:chOff x="0" y="0"/>
            <a:chExt cx="1216146" cy="256240"/>
          </a:xfrm>
        </p:grpSpPr>
        <p:sp>
          <p:nvSpPr>
            <p:cNvPr id="12" name="Freeform 12"/>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13" name="TextBox 13"/>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814802" y="7715857"/>
            <a:ext cx="7724210" cy="1189990"/>
          </a:xfrm>
          <a:prstGeom prst="rect">
            <a:avLst/>
          </a:prstGeom>
        </p:spPr>
        <p:txBody>
          <a:bodyPr lIns="0" tIns="0" rIns="0" bIns="0" rtlCol="0" anchor="t">
            <a:spAutoFit/>
          </a:bodyPr>
          <a:lstStyle/>
          <a:p>
            <a:pPr>
              <a:lnSpc>
                <a:spcPts val="4759"/>
              </a:lnSpc>
            </a:pPr>
            <a:r>
              <a:rPr lang="en-US" sz="3399">
                <a:solidFill>
                  <a:srgbClr val="E4E4E4"/>
                </a:solidFill>
                <a:latin typeface="Helios"/>
              </a:rPr>
              <a:t>Hexel Mina 25-35-42 кВт </a:t>
            </a:r>
          </a:p>
          <a:p>
            <a:pPr algn="l">
              <a:lnSpc>
                <a:spcPts val="4759"/>
              </a:lnSpc>
            </a:pPr>
            <a:r>
              <a:rPr lang="en-US" sz="3399">
                <a:solidFill>
                  <a:srgbClr val="E4E4E4"/>
                </a:solidFill>
                <a:latin typeface="Helios"/>
              </a:rPr>
              <a:t>Конденсационный Настенный Котлы</a:t>
            </a:r>
          </a:p>
        </p:txBody>
      </p:sp>
      <p:grpSp>
        <p:nvGrpSpPr>
          <p:cNvPr id="15" name="Group 15"/>
          <p:cNvGrpSpPr/>
          <p:nvPr/>
        </p:nvGrpSpPr>
        <p:grpSpPr>
          <a:xfrm>
            <a:off x="11915077" y="333558"/>
            <a:ext cx="5208644" cy="3448284"/>
            <a:chOff x="0" y="0"/>
            <a:chExt cx="6944859" cy="4597712"/>
          </a:xfrm>
        </p:grpSpPr>
        <p:sp>
          <p:nvSpPr>
            <p:cNvPr id="16" name="TextBox 16"/>
            <p:cNvSpPr txBox="1"/>
            <p:nvPr/>
          </p:nvSpPr>
          <p:spPr>
            <a:xfrm>
              <a:off x="0" y="-9525"/>
              <a:ext cx="6944859" cy="1685925"/>
            </a:xfrm>
            <a:prstGeom prst="rect">
              <a:avLst/>
            </a:prstGeom>
          </p:spPr>
          <p:txBody>
            <a:bodyPr lIns="0" tIns="0" rIns="0" bIns="0" rtlCol="0" anchor="t">
              <a:spAutoFit/>
            </a:bodyPr>
            <a:lstStyle/>
            <a:p>
              <a:pPr marL="0" lvl="0" indent="0">
                <a:lnSpc>
                  <a:spcPts val="3360"/>
                </a:lnSpc>
                <a:spcBef>
                  <a:spcPct val="0"/>
                </a:spcBef>
              </a:pPr>
              <a:r>
                <a:rPr lang="en-US" sz="2800">
                  <a:solidFill>
                    <a:srgbClr val="2A2E3A"/>
                  </a:solidFill>
                  <a:latin typeface="Helios Bold"/>
                </a:rPr>
                <a:t>Премикс-теплообменник с Высокоэффективной Технологией Конденсации</a:t>
              </a:r>
            </a:p>
          </p:txBody>
        </p:sp>
        <p:sp>
          <p:nvSpPr>
            <p:cNvPr id="17" name="TextBox 17"/>
            <p:cNvSpPr txBox="1"/>
            <p:nvPr/>
          </p:nvSpPr>
          <p:spPr>
            <a:xfrm>
              <a:off x="0" y="1837367"/>
              <a:ext cx="6944859" cy="2760345"/>
            </a:xfrm>
            <a:prstGeom prst="rect">
              <a:avLst/>
            </a:prstGeom>
          </p:spPr>
          <p:txBody>
            <a:bodyPr lIns="0" tIns="0" rIns="0" bIns="0" rtlCol="0" anchor="t">
              <a:spAutoFit/>
            </a:bodyPr>
            <a:lstStyle/>
            <a:p>
              <a:pPr>
                <a:lnSpc>
                  <a:spcPts val="3359"/>
                </a:lnSpc>
              </a:pPr>
              <a:r>
                <a:rPr lang="en-US" sz="2400" dirty="0" err="1">
                  <a:solidFill>
                    <a:srgbClr val="2A2E3A"/>
                  </a:solidFill>
                  <a:latin typeface="Helios"/>
                </a:rPr>
                <a:t>Благодаря</a:t>
              </a:r>
              <a:r>
                <a:rPr lang="en-US" sz="2400" dirty="0">
                  <a:solidFill>
                    <a:srgbClr val="2A2E3A"/>
                  </a:solidFill>
                  <a:latin typeface="Helios"/>
                </a:rPr>
                <a:t> </a:t>
              </a:r>
              <a:r>
                <a:rPr lang="en-US" sz="2400" dirty="0" err="1">
                  <a:solidFill>
                    <a:srgbClr val="2A2E3A"/>
                  </a:solidFill>
                  <a:latin typeface="Helios"/>
                </a:rPr>
                <a:t>предварительно</a:t>
              </a:r>
              <a:r>
                <a:rPr lang="en-US" sz="2400" dirty="0">
                  <a:solidFill>
                    <a:srgbClr val="2A2E3A"/>
                  </a:solidFill>
                  <a:latin typeface="Helios"/>
                </a:rPr>
                <a:t> </a:t>
              </a:r>
              <a:r>
                <a:rPr lang="en-US" sz="2400" dirty="0" err="1">
                  <a:solidFill>
                    <a:srgbClr val="2A2E3A"/>
                  </a:solidFill>
                  <a:latin typeface="Helios"/>
                </a:rPr>
                <a:t>смешанному</a:t>
              </a:r>
              <a:r>
                <a:rPr lang="en-US" sz="2400" dirty="0">
                  <a:solidFill>
                    <a:srgbClr val="2A2E3A"/>
                  </a:solidFill>
                  <a:latin typeface="Helios"/>
                </a:rPr>
                <a:t> </a:t>
              </a:r>
              <a:r>
                <a:rPr lang="en-US" sz="2400" dirty="0" err="1">
                  <a:solidFill>
                    <a:srgbClr val="2A2E3A"/>
                  </a:solidFill>
                  <a:latin typeface="Helios"/>
                </a:rPr>
                <a:t>теплообменнику</a:t>
              </a:r>
              <a:r>
                <a:rPr lang="en-US" sz="2400" dirty="0">
                  <a:solidFill>
                    <a:srgbClr val="2A2E3A"/>
                  </a:solidFill>
                  <a:latin typeface="Helios"/>
                </a:rPr>
                <a:t> </a:t>
              </a:r>
              <a:r>
                <a:rPr lang="en-US" sz="2400" dirty="0" err="1">
                  <a:solidFill>
                    <a:srgbClr val="2A2E3A"/>
                  </a:solidFill>
                  <a:latin typeface="Helios"/>
                </a:rPr>
                <a:t>он</a:t>
              </a:r>
              <a:r>
                <a:rPr lang="en-US" sz="2400" dirty="0">
                  <a:solidFill>
                    <a:srgbClr val="2A2E3A"/>
                  </a:solidFill>
                  <a:latin typeface="Helios"/>
                </a:rPr>
                <a:t> </a:t>
              </a:r>
              <a:r>
                <a:rPr lang="en-US" sz="2400" dirty="0" err="1">
                  <a:solidFill>
                    <a:srgbClr val="2A2E3A"/>
                  </a:solidFill>
                  <a:latin typeface="Helios"/>
                </a:rPr>
                <a:t>обеспечивает</a:t>
              </a:r>
              <a:r>
                <a:rPr lang="en-US" sz="2400" dirty="0">
                  <a:solidFill>
                    <a:srgbClr val="2A2E3A"/>
                  </a:solidFill>
                  <a:latin typeface="Helios"/>
                </a:rPr>
                <a:t> </a:t>
              </a:r>
              <a:r>
                <a:rPr lang="en-US" sz="2400" dirty="0" err="1">
                  <a:solidFill>
                    <a:srgbClr val="2A2E3A"/>
                  </a:solidFill>
                  <a:latin typeface="Helios"/>
                </a:rPr>
                <a:t>максимальную</a:t>
              </a:r>
              <a:r>
                <a:rPr lang="en-US" sz="2400" dirty="0">
                  <a:solidFill>
                    <a:srgbClr val="2A2E3A"/>
                  </a:solidFill>
                  <a:latin typeface="Helios"/>
                </a:rPr>
                <a:t> </a:t>
              </a:r>
              <a:r>
                <a:rPr lang="en-US" sz="2400" dirty="0" err="1">
                  <a:solidFill>
                    <a:srgbClr val="2A2E3A"/>
                  </a:solidFill>
                  <a:latin typeface="Helios"/>
                </a:rPr>
                <a:t>эффективность</a:t>
              </a:r>
              <a:r>
                <a:rPr lang="en-US" sz="2400" dirty="0">
                  <a:solidFill>
                    <a:srgbClr val="2A2E3A"/>
                  </a:solidFill>
                  <a:latin typeface="Helios"/>
                </a:rPr>
                <a:t> </a:t>
              </a:r>
              <a:r>
                <a:rPr lang="en-US" sz="2400" dirty="0" err="1">
                  <a:solidFill>
                    <a:srgbClr val="2A2E3A"/>
                  </a:solidFill>
                  <a:latin typeface="Helios"/>
                </a:rPr>
                <a:t>до</a:t>
              </a:r>
              <a:r>
                <a:rPr lang="en-US" sz="2400" dirty="0">
                  <a:solidFill>
                    <a:srgbClr val="2A2E3A"/>
                  </a:solidFill>
                  <a:latin typeface="Helios"/>
                </a:rPr>
                <a:t> 107,4% и </a:t>
              </a:r>
              <a:r>
                <a:rPr lang="en-US" sz="2400" dirty="0" err="1">
                  <a:solidFill>
                    <a:srgbClr val="2A2E3A"/>
                  </a:solidFill>
                  <a:latin typeface="Helios"/>
                </a:rPr>
                <a:t>минимальные</a:t>
              </a:r>
              <a:r>
                <a:rPr lang="en-US" sz="2400" dirty="0">
                  <a:solidFill>
                    <a:srgbClr val="2A2E3A"/>
                  </a:solidFill>
                  <a:latin typeface="Helios"/>
                </a:rPr>
                <a:t> </a:t>
              </a:r>
              <a:r>
                <a:rPr lang="en-US" sz="2400" dirty="0" err="1">
                  <a:solidFill>
                    <a:srgbClr val="2A2E3A"/>
                  </a:solidFill>
                  <a:latin typeface="Helios"/>
                </a:rPr>
                <a:t>потери</a:t>
              </a:r>
              <a:r>
                <a:rPr lang="en-US" sz="2400" dirty="0">
                  <a:solidFill>
                    <a:srgbClr val="2A2E3A"/>
                  </a:solidFill>
                  <a:latin typeface="Helios"/>
                </a:rPr>
                <a:t> </a:t>
              </a:r>
              <a:r>
                <a:rPr lang="en-US" sz="2400" dirty="0" err="1">
                  <a:solidFill>
                    <a:srgbClr val="2A2E3A"/>
                  </a:solidFill>
                  <a:latin typeface="Helios"/>
                </a:rPr>
                <a:t>тепла</a:t>
              </a:r>
              <a:r>
                <a:rPr lang="en-US" sz="2400" dirty="0">
                  <a:solidFill>
                    <a:srgbClr val="2A2E3A"/>
                  </a:solidFill>
                  <a:latin typeface="Helios"/>
                </a:rPr>
                <a:t>.</a:t>
              </a:r>
            </a:p>
          </p:txBody>
        </p:sp>
      </p:grpSp>
      <p:grpSp>
        <p:nvGrpSpPr>
          <p:cNvPr id="18" name="Group 18"/>
          <p:cNvGrpSpPr/>
          <p:nvPr/>
        </p:nvGrpSpPr>
        <p:grpSpPr>
          <a:xfrm>
            <a:off x="11915077" y="4100923"/>
            <a:ext cx="5208644" cy="3253339"/>
            <a:chOff x="0" y="0"/>
            <a:chExt cx="6944859" cy="4337785"/>
          </a:xfrm>
        </p:grpSpPr>
        <p:sp>
          <p:nvSpPr>
            <p:cNvPr id="19" name="TextBox 19"/>
            <p:cNvSpPr txBox="1"/>
            <p:nvPr/>
          </p:nvSpPr>
          <p:spPr>
            <a:xfrm>
              <a:off x="0" y="-9525"/>
              <a:ext cx="6944859" cy="568325"/>
            </a:xfrm>
            <a:prstGeom prst="rect">
              <a:avLst/>
            </a:prstGeom>
          </p:spPr>
          <p:txBody>
            <a:bodyPr lIns="0" tIns="0" rIns="0" bIns="0" rtlCol="0" anchor="t">
              <a:spAutoFit/>
            </a:bodyPr>
            <a:lstStyle/>
            <a:p>
              <a:pPr marL="0" lvl="0" indent="0">
                <a:lnSpc>
                  <a:spcPts val="3360"/>
                </a:lnSpc>
                <a:spcBef>
                  <a:spcPct val="0"/>
                </a:spcBef>
              </a:pPr>
              <a:r>
                <a:rPr lang="en-US" sz="2800">
                  <a:solidFill>
                    <a:srgbClr val="2A2E3A"/>
                  </a:solidFill>
                  <a:latin typeface="Helios Bold"/>
                </a:rPr>
                <a:t>Бюджетно</a:t>
              </a:r>
            </a:p>
          </p:txBody>
        </p:sp>
        <p:sp>
          <p:nvSpPr>
            <p:cNvPr id="20" name="TextBox 20"/>
            <p:cNvSpPr txBox="1"/>
            <p:nvPr/>
          </p:nvSpPr>
          <p:spPr>
            <a:xfrm>
              <a:off x="0" y="719767"/>
              <a:ext cx="6944859" cy="3618018"/>
            </a:xfrm>
            <a:prstGeom prst="rect">
              <a:avLst/>
            </a:prstGeom>
          </p:spPr>
          <p:txBody>
            <a:bodyPr lIns="0" tIns="0" rIns="0" bIns="0" rtlCol="0" anchor="t">
              <a:spAutoFit/>
            </a:bodyPr>
            <a:lstStyle/>
            <a:p>
              <a:pPr>
                <a:lnSpc>
                  <a:spcPts val="3080"/>
                </a:lnSpc>
              </a:pPr>
              <a:r>
                <a:rPr lang="en-US" sz="2200" dirty="0" err="1">
                  <a:solidFill>
                    <a:srgbClr val="2A2E3A"/>
                  </a:solidFill>
                  <a:latin typeface="Helios"/>
                </a:rPr>
                <a:t>Специальная</a:t>
              </a:r>
              <a:r>
                <a:rPr lang="en-US" sz="2200" dirty="0">
                  <a:solidFill>
                    <a:srgbClr val="2A2E3A"/>
                  </a:solidFill>
                  <a:latin typeface="Helios"/>
                </a:rPr>
                <a:t> </a:t>
              </a:r>
              <a:r>
                <a:rPr lang="en-US" sz="2200" dirty="0" err="1">
                  <a:solidFill>
                    <a:srgbClr val="2A2E3A"/>
                  </a:solidFill>
                  <a:latin typeface="Helios"/>
                </a:rPr>
                <a:t>смесь</a:t>
              </a:r>
              <a:r>
                <a:rPr lang="en-US" sz="2200" dirty="0">
                  <a:solidFill>
                    <a:srgbClr val="2A2E3A"/>
                  </a:solidFill>
                  <a:latin typeface="Helios"/>
                </a:rPr>
                <a:t> </a:t>
              </a:r>
              <a:r>
                <a:rPr lang="en-US" sz="2200" dirty="0" err="1">
                  <a:solidFill>
                    <a:srgbClr val="2A2E3A"/>
                  </a:solidFill>
                  <a:latin typeface="Helios"/>
                </a:rPr>
                <a:t>газа</a:t>
              </a:r>
              <a:r>
                <a:rPr lang="en-US" sz="2200" dirty="0">
                  <a:solidFill>
                    <a:srgbClr val="2A2E3A"/>
                  </a:solidFill>
                  <a:latin typeface="Helios"/>
                </a:rPr>
                <a:t> и </a:t>
              </a:r>
              <a:r>
                <a:rPr lang="en-US" sz="2200" dirty="0" err="1">
                  <a:solidFill>
                    <a:srgbClr val="2A2E3A"/>
                  </a:solidFill>
                  <a:latin typeface="Helios"/>
                </a:rPr>
                <a:t>воздуха</a:t>
              </a:r>
              <a:r>
                <a:rPr lang="en-US" sz="2200" dirty="0">
                  <a:solidFill>
                    <a:srgbClr val="2A2E3A"/>
                  </a:solidFill>
                  <a:latin typeface="Helios"/>
                </a:rPr>
                <a:t> в </a:t>
              </a:r>
              <a:r>
                <a:rPr lang="en-US" sz="2200" dirty="0" err="1">
                  <a:solidFill>
                    <a:srgbClr val="2A2E3A"/>
                  </a:solidFill>
                  <a:latin typeface="Helios"/>
                </a:rPr>
                <a:t>идеальной</a:t>
              </a:r>
              <a:r>
                <a:rPr lang="en-US" sz="2200" dirty="0">
                  <a:solidFill>
                    <a:srgbClr val="2A2E3A"/>
                  </a:solidFill>
                  <a:latin typeface="Helios"/>
                </a:rPr>
                <a:t> </a:t>
              </a:r>
              <a:r>
                <a:rPr lang="en-US" sz="2200" dirty="0" err="1">
                  <a:solidFill>
                    <a:srgbClr val="2A2E3A"/>
                  </a:solidFill>
                  <a:latin typeface="Helios"/>
                </a:rPr>
                <a:t>пропорции</a:t>
              </a:r>
              <a:r>
                <a:rPr lang="en-US" sz="2200" dirty="0">
                  <a:solidFill>
                    <a:srgbClr val="2A2E3A"/>
                  </a:solidFill>
                  <a:latin typeface="Helios"/>
                </a:rPr>
                <a:t> </a:t>
              </a:r>
              <a:r>
                <a:rPr lang="en-US" sz="2200" dirty="0" err="1">
                  <a:solidFill>
                    <a:srgbClr val="2A2E3A"/>
                  </a:solidFill>
                  <a:latin typeface="Helios"/>
                </a:rPr>
                <a:t>обеспечивает</a:t>
              </a:r>
              <a:r>
                <a:rPr lang="en-US" sz="2200" dirty="0">
                  <a:solidFill>
                    <a:srgbClr val="2A2E3A"/>
                  </a:solidFill>
                  <a:latin typeface="Helios"/>
                </a:rPr>
                <a:t> </a:t>
              </a:r>
              <a:r>
                <a:rPr lang="en-US" sz="2200" dirty="0" err="1">
                  <a:solidFill>
                    <a:srgbClr val="2A2E3A"/>
                  </a:solidFill>
                  <a:latin typeface="Helios"/>
                </a:rPr>
                <a:t>низкую</a:t>
              </a:r>
              <a:r>
                <a:rPr lang="en-US" sz="2200" dirty="0">
                  <a:solidFill>
                    <a:srgbClr val="2A2E3A"/>
                  </a:solidFill>
                  <a:latin typeface="Helios"/>
                </a:rPr>
                <a:t> </a:t>
              </a:r>
              <a:r>
                <a:rPr lang="en-US" sz="2200" dirty="0" err="1">
                  <a:solidFill>
                    <a:srgbClr val="2A2E3A"/>
                  </a:solidFill>
                  <a:latin typeface="Helios"/>
                </a:rPr>
                <a:t>температуру</a:t>
              </a:r>
              <a:r>
                <a:rPr lang="en-US" sz="2200" dirty="0">
                  <a:solidFill>
                    <a:srgbClr val="2A2E3A"/>
                  </a:solidFill>
                  <a:latin typeface="Helios"/>
                </a:rPr>
                <a:t> </a:t>
              </a:r>
              <a:r>
                <a:rPr lang="en-US" sz="2200" dirty="0" err="1">
                  <a:solidFill>
                    <a:srgbClr val="2A2E3A"/>
                  </a:solidFill>
                  <a:latin typeface="Helios"/>
                </a:rPr>
                <a:t>дымовых</a:t>
              </a:r>
              <a:r>
                <a:rPr lang="en-US" sz="2200" dirty="0">
                  <a:solidFill>
                    <a:srgbClr val="2A2E3A"/>
                  </a:solidFill>
                  <a:latin typeface="Helios"/>
                </a:rPr>
                <a:t> </a:t>
              </a:r>
              <a:r>
                <a:rPr lang="en-US" sz="2200" dirty="0" err="1">
                  <a:solidFill>
                    <a:srgbClr val="2A2E3A"/>
                  </a:solidFill>
                  <a:latin typeface="Helios"/>
                </a:rPr>
                <a:t>газов</a:t>
              </a:r>
              <a:r>
                <a:rPr lang="en-US" sz="2200" dirty="0">
                  <a:solidFill>
                    <a:srgbClr val="2A2E3A"/>
                  </a:solidFill>
                  <a:latin typeface="Helios"/>
                </a:rPr>
                <a:t> и </a:t>
              </a:r>
              <a:r>
                <a:rPr lang="en-US" sz="2200" dirty="0" err="1">
                  <a:solidFill>
                    <a:srgbClr val="2A2E3A"/>
                  </a:solidFill>
                  <a:latin typeface="Helios"/>
                </a:rPr>
                <a:t>низкие</a:t>
              </a:r>
              <a:r>
                <a:rPr lang="en-US" sz="2200" dirty="0">
                  <a:solidFill>
                    <a:srgbClr val="2A2E3A"/>
                  </a:solidFill>
                  <a:latin typeface="Helios"/>
                </a:rPr>
                <a:t> </a:t>
              </a:r>
              <a:r>
                <a:rPr lang="en-US" sz="2200" dirty="0" err="1">
                  <a:solidFill>
                    <a:srgbClr val="2A2E3A"/>
                  </a:solidFill>
                  <a:latin typeface="Helios"/>
                </a:rPr>
                <a:t>выбросы</a:t>
              </a:r>
              <a:r>
                <a:rPr lang="en-US" sz="2200" dirty="0">
                  <a:solidFill>
                    <a:srgbClr val="2A2E3A"/>
                  </a:solidFill>
                  <a:latin typeface="Helios"/>
                </a:rPr>
                <a:t>, а </a:t>
              </a:r>
              <a:r>
                <a:rPr lang="en-US" sz="2200" dirty="0" err="1">
                  <a:solidFill>
                    <a:srgbClr val="2A2E3A"/>
                  </a:solidFill>
                  <a:latin typeface="Helios"/>
                </a:rPr>
                <a:t>также</a:t>
              </a:r>
              <a:r>
                <a:rPr lang="en-US" sz="2200" dirty="0">
                  <a:solidFill>
                    <a:srgbClr val="2A2E3A"/>
                  </a:solidFill>
                  <a:latin typeface="Helios"/>
                </a:rPr>
                <a:t> </a:t>
              </a:r>
              <a:r>
                <a:rPr lang="en-US" sz="2200" dirty="0" err="1">
                  <a:solidFill>
                    <a:srgbClr val="2A2E3A"/>
                  </a:solidFill>
                  <a:latin typeface="Helios"/>
                </a:rPr>
                <a:t>защищает</a:t>
              </a:r>
              <a:r>
                <a:rPr lang="en-US" sz="2200" dirty="0">
                  <a:solidFill>
                    <a:srgbClr val="2A2E3A"/>
                  </a:solidFill>
                  <a:latin typeface="Helios"/>
                </a:rPr>
                <a:t> </a:t>
              </a:r>
              <a:r>
                <a:rPr lang="en-US" sz="2200" dirty="0" err="1">
                  <a:solidFill>
                    <a:srgbClr val="2A2E3A"/>
                  </a:solidFill>
                  <a:latin typeface="Helios"/>
                </a:rPr>
                <a:t>окружающую</a:t>
              </a:r>
              <a:r>
                <a:rPr lang="en-US" sz="2200" dirty="0">
                  <a:solidFill>
                    <a:srgbClr val="2A2E3A"/>
                  </a:solidFill>
                  <a:latin typeface="Helios"/>
                </a:rPr>
                <a:t> </a:t>
              </a:r>
              <a:r>
                <a:rPr lang="en-US" sz="2200" dirty="0" err="1">
                  <a:solidFill>
                    <a:srgbClr val="2A2E3A"/>
                  </a:solidFill>
                  <a:latin typeface="Helios"/>
                </a:rPr>
                <a:t>среду</a:t>
              </a:r>
              <a:r>
                <a:rPr lang="en-US" sz="2200" dirty="0">
                  <a:solidFill>
                    <a:srgbClr val="2A2E3A"/>
                  </a:solidFill>
                  <a:latin typeface="Helios"/>
                </a:rPr>
                <a:t>, </a:t>
              </a:r>
              <a:r>
                <a:rPr lang="en-US" sz="2200" dirty="0" err="1">
                  <a:solidFill>
                    <a:srgbClr val="2A2E3A"/>
                  </a:solidFill>
                  <a:latin typeface="Helios"/>
                </a:rPr>
                <a:t>обеспечивая</a:t>
              </a:r>
              <a:r>
                <a:rPr lang="en-US" sz="2200" dirty="0">
                  <a:solidFill>
                    <a:srgbClr val="2A2E3A"/>
                  </a:solidFill>
                  <a:latin typeface="Helios"/>
                </a:rPr>
                <a:t> </a:t>
              </a:r>
              <a:r>
                <a:rPr lang="en-US" sz="2200" dirty="0" err="1">
                  <a:solidFill>
                    <a:srgbClr val="2A2E3A"/>
                  </a:solidFill>
                  <a:latin typeface="Helios"/>
                </a:rPr>
                <a:t>наиболее</a:t>
              </a:r>
              <a:r>
                <a:rPr lang="en-US" sz="2200" dirty="0">
                  <a:solidFill>
                    <a:srgbClr val="2A2E3A"/>
                  </a:solidFill>
                  <a:latin typeface="Helios"/>
                </a:rPr>
                <a:t> </a:t>
              </a:r>
              <a:r>
                <a:rPr lang="en-US" sz="2200" dirty="0" err="1">
                  <a:solidFill>
                    <a:srgbClr val="2A2E3A"/>
                  </a:solidFill>
                  <a:latin typeface="Helios"/>
                </a:rPr>
                <a:t>эффективное</a:t>
              </a:r>
              <a:r>
                <a:rPr lang="en-US" sz="2200" dirty="0">
                  <a:solidFill>
                    <a:srgbClr val="2A2E3A"/>
                  </a:solidFill>
                  <a:latin typeface="Helios"/>
                </a:rPr>
                <a:t> </a:t>
              </a:r>
              <a:r>
                <a:rPr lang="en-US" sz="2200" dirty="0" err="1">
                  <a:solidFill>
                    <a:srgbClr val="2A2E3A"/>
                  </a:solidFill>
                  <a:latin typeface="Helios"/>
                </a:rPr>
                <a:t>сгорание</a:t>
              </a:r>
              <a:r>
                <a:rPr lang="en-US" sz="2200" dirty="0">
                  <a:solidFill>
                    <a:srgbClr val="2A2E3A"/>
                  </a:solidFill>
                  <a:latin typeface="Helios"/>
                </a:rPr>
                <a:t> в </a:t>
              </a:r>
              <a:r>
                <a:rPr lang="en-US" sz="2200" dirty="0" err="1">
                  <a:solidFill>
                    <a:srgbClr val="2A2E3A"/>
                  </a:solidFill>
                  <a:latin typeface="Helios"/>
                </a:rPr>
                <a:t>проектной</a:t>
              </a:r>
              <a:r>
                <a:rPr lang="en-US" sz="2200" dirty="0">
                  <a:solidFill>
                    <a:srgbClr val="2A2E3A"/>
                  </a:solidFill>
                  <a:latin typeface="Helios"/>
                </a:rPr>
                <a:t> </a:t>
              </a:r>
              <a:r>
                <a:rPr lang="en-US" sz="2200" dirty="0" err="1">
                  <a:solidFill>
                    <a:srgbClr val="2A2E3A"/>
                  </a:solidFill>
                  <a:latin typeface="Helios"/>
                </a:rPr>
                <a:t>горелке</a:t>
              </a:r>
              <a:r>
                <a:rPr lang="en-US" sz="2200" dirty="0">
                  <a:solidFill>
                    <a:srgbClr val="2A2E3A"/>
                  </a:solidFill>
                  <a:latin typeface="Helios"/>
                </a:rPr>
                <a:t> с </a:t>
              </a:r>
              <a:r>
                <a:rPr lang="en-US" sz="2200" dirty="0" err="1">
                  <a:solidFill>
                    <a:srgbClr val="2A2E3A"/>
                  </a:solidFill>
                  <a:latin typeface="Helios"/>
                </a:rPr>
                <a:t>премиксом</a:t>
              </a:r>
              <a:r>
                <a:rPr lang="en-US" sz="2200" dirty="0">
                  <a:solidFill>
                    <a:srgbClr val="2A2E3A"/>
                  </a:solidFill>
                  <a:latin typeface="Helios"/>
                </a:rPr>
                <a:t>.</a:t>
              </a:r>
            </a:p>
          </p:txBody>
        </p:sp>
      </p:grpSp>
      <p:grpSp>
        <p:nvGrpSpPr>
          <p:cNvPr id="21" name="Group 21"/>
          <p:cNvGrpSpPr>
            <a:grpSpLocks noChangeAspect="1"/>
          </p:cNvGrpSpPr>
          <p:nvPr/>
        </p:nvGrpSpPr>
        <p:grpSpPr>
          <a:xfrm>
            <a:off x="9867985" y="7719298"/>
            <a:ext cx="1259047" cy="1259042"/>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729" r="-729"/>
              </a:stretch>
            </a:blipFill>
          </p:spPr>
        </p:sp>
      </p:grpSp>
      <p:grpSp>
        <p:nvGrpSpPr>
          <p:cNvPr id="23" name="Group 23"/>
          <p:cNvGrpSpPr/>
          <p:nvPr/>
        </p:nvGrpSpPr>
        <p:grpSpPr>
          <a:xfrm>
            <a:off x="11915077" y="7778505"/>
            <a:ext cx="5208644" cy="1691239"/>
            <a:chOff x="0" y="0"/>
            <a:chExt cx="6944859" cy="2254985"/>
          </a:xfrm>
        </p:grpSpPr>
        <p:sp>
          <p:nvSpPr>
            <p:cNvPr id="24" name="TextBox 24"/>
            <p:cNvSpPr txBox="1"/>
            <p:nvPr/>
          </p:nvSpPr>
          <p:spPr>
            <a:xfrm>
              <a:off x="0" y="-9525"/>
              <a:ext cx="6944859" cy="568325"/>
            </a:xfrm>
            <a:prstGeom prst="rect">
              <a:avLst/>
            </a:prstGeom>
          </p:spPr>
          <p:txBody>
            <a:bodyPr lIns="0" tIns="0" rIns="0" bIns="0" rtlCol="0" anchor="t">
              <a:spAutoFit/>
            </a:bodyPr>
            <a:lstStyle/>
            <a:p>
              <a:pPr marL="0" lvl="0" indent="0">
                <a:lnSpc>
                  <a:spcPts val="3360"/>
                </a:lnSpc>
                <a:spcBef>
                  <a:spcPct val="0"/>
                </a:spcBef>
              </a:pPr>
              <a:r>
                <a:rPr lang="en-US" sz="2800">
                  <a:solidFill>
                    <a:srgbClr val="2A2E3A"/>
                  </a:solidFill>
                  <a:latin typeface="Helios Bold"/>
                </a:rPr>
                <a:t>Компактный Дизайн</a:t>
              </a:r>
            </a:p>
          </p:txBody>
        </p:sp>
        <p:sp>
          <p:nvSpPr>
            <p:cNvPr id="25" name="TextBox 25"/>
            <p:cNvSpPr txBox="1"/>
            <p:nvPr/>
          </p:nvSpPr>
          <p:spPr>
            <a:xfrm>
              <a:off x="0" y="719767"/>
              <a:ext cx="6944859" cy="1535218"/>
            </a:xfrm>
            <a:prstGeom prst="rect">
              <a:avLst/>
            </a:prstGeom>
          </p:spPr>
          <p:txBody>
            <a:bodyPr lIns="0" tIns="0" rIns="0" bIns="0" rtlCol="0" anchor="t">
              <a:spAutoFit/>
            </a:bodyPr>
            <a:lstStyle/>
            <a:p>
              <a:pPr>
                <a:lnSpc>
                  <a:spcPts val="3080"/>
                </a:lnSpc>
              </a:pPr>
              <a:r>
                <a:rPr lang="en-US" sz="2200" dirty="0" err="1">
                  <a:solidFill>
                    <a:srgbClr val="2A2E3A"/>
                  </a:solidFill>
                  <a:latin typeface="Helios"/>
                </a:rPr>
                <a:t>Котлы</a:t>
              </a:r>
              <a:r>
                <a:rPr lang="en-US" sz="2200" dirty="0">
                  <a:solidFill>
                    <a:srgbClr val="2A2E3A"/>
                  </a:solidFill>
                  <a:latin typeface="Helios"/>
                </a:rPr>
                <a:t> </a:t>
              </a:r>
              <a:r>
                <a:rPr lang="en-US" sz="2200" dirty="0" err="1">
                  <a:solidFill>
                    <a:srgbClr val="2A2E3A"/>
                  </a:solidFill>
                  <a:latin typeface="Helios"/>
                </a:rPr>
                <a:t>Hexel</a:t>
              </a:r>
              <a:r>
                <a:rPr lang="en-US" sz="2200" dirty="0">
                  <a:solidFill>
                    <a:srgbClr val="2A2E3A"/>
                  </a:solidFill>
                  <a:latin typeface="Helios"/>
                </a:rPr>
                <a:t> Mina </a:t>
              </a:r>
              <a:r>
                <a:rPr lang="en-US" sz="2200" dirty="0" err="1">
                  <a:solidFill>
                    <a:srgbClr val="2A2E3A"/>
                  </a:solidFill>
                  <a:latin typeface="Helios"/>
                </a:rPr>
                <a:t>экономят</a:t>
              </a:r>
              <a:r>
                <a:rPr lang="en-US" sz="2200" dirty="0">
                  <a:solidFill>
                    <a:srgbClr val="2A2E3A"/>
                  </a:solidFill>
                  <a:latin typeface="Helios"/>
                </a:rPr>
                <a:t> </a:t>
              </a:r>
              <a:r>
                <a:rPr lang="en-US" sz="2200" dirty="0" err="1">
                  <a:solidFill>
                    <a:srgbClr val="2A2E3A"/>
                  </a:solidFill>
                  <a:latin typeface="Helios"/>
                </a:rPr>
                <a:t>место</a:t>
              </a:r>
              <a:r>
                <a:rPr lang="en-US" sz="2200" dirty="0">
                  <a:solidFill>
                    <a:srgbClr val="2A2E3A"/>
                  </a:solidFill>
                  <a:latin typeface="Helios"/>
                </a:rPr>
                <a:t> </a:t>
              </a:r>
              <a:r>
                <a:rPr lang="en-US" sz="2200" dirty="0" err="1">
                  <a:solidFill>
                    <a:srgbClr val="2A2E3A"/>
                  </a:solidFill>
                  <a:latin typeface="Helios"/>
                </a:rPr>
                <a:t>благодаря</a:t>
              </a:r>
              <a:r>
                <a:rPr lang="en-US" sz="2200" dirty="0">
                  <a:solidFill>
                    <a:srgbClr val="2A2E3A"/>
                  </a:solidFill>
                  <a:latin typeface="Helios"/>
                </a:rPr>
                <a:t> </a:t>
              </a:r>
              <a:r>
                <a:rPr lang="en-US" sz="2200" dirty="0" err="1">
                  <a:solidFill>
                    <a:srgbClr val="2A2E3A"/>
                  </a:solidFill>
                  <a:latin typeface="Helios"/>
                </a:rPr>
                <a:t>эргономичным</a:t>
              </a:r>
              <a:r>
                <a:rPr lang="en-US" sz="2200" dirty="0">
                  <a:solidFill>
                    <a:srgbClr val="2A2E3A"/>
                  </a:solidFill>
                  <a:latin typeface="Helios"/>
                </a:rPr>
                <a:t> и </a:t>
              </a:r>
              <a:r>
                <a:rPr lang="en-US" sz="2200" dirty="0" err="1">
                  <a:solidFill>
                    <a:srgbClr val="2A2E3A"/>
                  </a:solidFill>
                  <a:latin typeface="Helios"/>
                </a:rPr>
                <a:t>компактным</a:t>
              </a:r>
              <a:r>
                <a:rPr lang="en-US" sz="2200" dirty="0">
                  <a:solidFill>
                    <a:srgbClr val="2A2E3A"/>
                  </a:solidFill>
                  <a:latin typeface="Helios"/>
                </a:rPr>
                <a:t> </a:t>
              </a:r>
              <a:r>
                <a:rPr lang="en-US" sz="2200" dirty="0" err="1">
                  <a:solidFill>
                    <a:srgbClr val="2A2E3A"/>
                  </a:solidFill>
                  <a:latin typeface="Helios"/>
                </a:rPr>
                <a:t>размерам</a:t>
              </a:r>
              <a:r>
                <a:rPr lang="en-US" sz="2200" dirty="0">
                  <a:solidFill>
                    <a:srgbClr val="2A2E3A"/>
                  </a:solidFill>
                  <a:latin typeface="Helios"/>
                </a:rPr>
                <a:t>.</a:t>
              </a:r>
            </a:p>
          </p:txBody>
        </p:sp>
      </p:grpSp>
      <p:sp>
        <p:nvSpPr>
          <p:cNvPr id="26" name="Freeform 26"/>
          <p:cNvSpPr/>
          <p:nvPr/>
        </p:nvSpPr>
        <p:spPr>
          <a:xfrm>
            <a:off x="3887557" y="9182408"/>
            <a:ext cx="810175" cy="782187"/>
          </a:xfrm>
          <a:custGeom>
            <a:avLst/>
            <a:gdLst/>
            <a:ahLst/>
            <a:cxnLst/>
            <a:rect l="l" t="t" r="r" b="b"/>
            <a:pathLst>
              <a:path w="810175" h="782187">
                <a:moveTo>
                  <a:pt x="0" y="0"/>
                </a:moveTo>
                <a:lnTo>
                  <a:pt x="810174" y="0"/>
                </a:lnTo>
                <a:lnTo>
                  <a:pt x="810174" y="782186"/>
                </a:lnTo>
                <a:lnTo>
                  <a:pt x="0" y="7821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7" name="Freeform 27"/>
          <p:cNvSpPr/>
          <p:nvPr/>
        </p:nvSpPr>
        <p:spPr>
          <a:xfrm>
            <a:off x="2582859" y="9150544"/>
            <a:ext cx="1123722" cy="845913"/>
          </a:xfrm>
          <a:custGeom>
            <a:avLst/>
            <a:gdLst/>
            <a:ahLst/>
            <a:cxnLst/>
            <a:rect l="l" t="t" r="r" b="b"/>
            <a:pathLst>
              <a:path w="1123722" h="845913">
                <a:moveTo>
                  <a:pt x="0" y="0"/>
                </a:moveTo>
                <a:lnTo>
                  <a:pt x="1123723" y="0"/>
                </a:lnTo>
                <a:lnTo>
                  <a:pt x="1123723" y="845913"/>
                </a:lnTo>
                <a:lnTo>
                  <a:pt x="0" y="845913"/>
                </a:lnTo>
                <a:lnTo>
                  <a:pt x="0" y="0"/>
                </a:lnTo>
                <a:close/>
              </a:path>
            </a:pathLst>
          </a:custGeom>
          <a:blipFill>
            <a:blip r:embed="rId9"/>
            <a:stretch>
              <a:fillRect/>
            </a:stretch>
          </a:blipFill>
        </p:spPr>
      </p:sp>
      <p:sp>
        <p:nvSpPr>
          <p:cNvPr id="28" name="Freeform 28"/>
          <p:cNvSpPr/>
          <p:nvPr/>
        </p:nvSpPr>
        <p:spPr>
          <a:xfrm>
            <a:off x="814802" y="9288297"/>
            <a:ext cx="1587558" cy="619148"/>
          </a:xfrm>
          <a:custGeom>
            <a:avLst/>
            <a:gdLst/>
            <a:ahLst/>
            <a:cxnLst/>
            <a:rect l="l" t="t" r="r" b="b"/>
            <a:pathLst>
              <a:path w="1587558" h="619148">
                <a:moveTo>
                  <a:pt x="0" y="0"/>
                </a:moveTo>
                <a:lnTo>
                  <a:pt x="1587557" y="0"/>
                </a:lnTo>
                <a:lnTo>
                  <a:pt x="1587557" y="619147"/>
                </a:lnTo>
                <a:lnTo>
                  <a:pt x="0" y="619147"/>
                </a:lnTo>
                <a:lnTo>
                  <a:pt x="0" y="0"/>
                </a:lnTo>
                <a:close/>
              </a:path>
            </a:pathLst>
          </a:custGeom>
          <a:blipFill>
            <a:blip r:embed="rId10"/>
            <a:stretch>
              <a:fillRect/>
            </a:stretch>
          </a:blipFill>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1556138"/>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357947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367111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grpSp>
        <p:nvGrpSpPr>
          <p:cNvPr id="7" name="Group 7"/>
          <p:cNvGrpSpPr/>
          <p:nvPr/>
        </p:nvGrpSpPr>
        <p:grpSpPr>
          <a:xfrm>
            <a:off x="3867755" y="1427715"/>
            <a:ext cx="250541" cy="25054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0" name="Freeform 10"/>
          <p:cNvSpPr/>
          <p:nvPr/>
        </p:nvSpPr>
        <p:spPr>
          <a:xfrm>
            <a:off x="682559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691723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grpSp>
        <p:nvGrpSpPr>
          <p:cNvPr id="12" name="Group 12"/>
          <p:cNvGrpSpPr/>
          <p:nvPr/>
        </p:nvGrpSpPr>
        <p:grpSpPr>
          <a:xfrm>
            <a:off x="7118671" y="1431525"/>
            <a:ext cx="250541" cy="25054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5" name="Freeform 15"/>
          <p:cNvSpPr/>
          <p:nvPr/>
        </p:nvSpPr>
        <p:spPr>
          <a:xfrm>
            <a:off x="10072267"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TextBox 16"/>
          <p:cNvSpPr txBox="1"/>
          <p:nvPr/>
        </p:nvSpPr>
        <p:spPr>
          <a:xfrm>
            <a:off x="10163900"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grpSp>
        <p:nvGrpSpPr>
          <p:cNvPr id="17" name="Group 17"/>
          <p:cNvGrpSpPr/>
          <p:nvPr/>
        </p:nvGrpSpPr>
        <p:grpSpPr>
          <a:xfrm>
            <a:off x="10365340" y="1431525"/>
            <a:ext cx="250541" cy="250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0" name="Freeform 20"/>
          <p:cNvSpPr/>
          <p:nvPr/>
        </p:nvSpPr>
        <p:spPr>
          <a:xfrm>
            <a:off x="13639955"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TextBox 21"/>
          <p:cNvSpPr txBox="1"/>
          <p:nvPr/>
        </p:nvSpPr>
        <p:spPr>
          <a:xfrm>
            <a:off x="13731588"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2" name="Group 22"/>
          <p:cNvGrpSpPr/>
          <p:nvPr/>
        </p:nvGrpSpPr>
        <p:grpSpPr>
          <a:xfrm>
            <a:off x="13933028" y="1431525"/>
            <a:ext cx="250541" cy="25054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4" name="TextBox 2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5" name="AutoShape 25"/>
          <p:cNvSpPr/>
          <p:nvPr/>
        </p:nvSpPr>
        <p:spPr>
          <a:xfrm>
            <a:off x="15550262" y="1556796"/>
            <a:ext cx="232518" cy="3815670"/>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6" name="AutoShape 26"/>
          <p:cNvSpPr/>
          <p:nvPr/>
        </p:nvSpPr>
        <p:spPr>
          <a:xfrm>
            <a:off x="2549642" y="5372466"/>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7" name="Freeform 27"/>
          <p:cNvSpPr/>
          <p:nvPr/>
        </p:nvSpPr>
        <p:spPr>
          <a:xfrm>
            <a:off x="357947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TextBox 28"/>
          <p:cNvSpPr txBox="1"/>
          <p:nvPr/>
        </p:nvSpPr>
        <p:spPr>
          <a:xfrm>
            <a:off x="3671111"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29" name="Group 29"/>
          <p:cNvGrpSpPr/>
          <p:nvPr/>
        </p:nvGrpSpPr>
        <p:grpSpPr>
          <a:xfrm>
            <a:off x="3872551" y="5224082"/>
            <a:ext cx="250541" cy="25054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1" name="TextBox 3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2" name="Freeform 32"/>
          <p:cNvSpPr/>
          <p:nvPr/>
        </p:nvSpPr>
        <p:spPr>
          <a:xfrm>
            <a:off x="682559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3" name="TextBox 33"/>
          <p:cNvSpPr txBox="1"/>
          <p:nvPr/>
        </p:nvSpPr>
        <p:spPr>
          <a:xfrm>
            <a:off x="6917231"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4" name="Group 34"/>
          <p:cNvGrpSpPr/>
          <p:nvPr/>
        </p:nvGrpSpPr>
        <p:grpSpPr>
          <a:xfrm>
            <a:off x="7118671" y="5224082"/>
            <a:ext cx="250541" cy="250541"/>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7" name="TextBox 37"/>
          <p:cNvSpPr txBox="1"/>
          <p:nvPr/>
        </p:nvSpPr>
        <p:spPr>
          <a:xfrm>
            <a:off x="12697344" y="5859313"/>
            <a:ext cx="3085437"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ТЕПЛООБМЕННИКА</a:t>
            </a:r>
          </a:p>
        </p:txBody>
      </p:sp>
      <p:sp>
        <p:nvSpPr>
          <p:cNvPr id="38" name="Freeform 38"/>
          <p:cNvSpPr/>
          <p:nvPr/>
        </p:nvSpPr>
        <p:spPr>
          <a:xfrm>
            <a:off x="13654685" y="39106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TextBox 39"/>
          <p:cNvSpPr txBox="1"/>
          <p:nvPr/>
        </p:nvSpPr>
        <p:spPr>
          <a:xfrm>
            <a:off x="13746318" y="41582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0" name="Group 40"/>
          <p:cNvGrpSpPr/>
          <p:nvPr/>
        </p:nvGrpSpPr>
        <p:grpSpPr>
          <a:xfrm>
            <a:off x="13947758" y="5269682"/>
            <a:ext cx="250541" cy="25054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3" name="AutoShape 43"/>
          <p:cNvSpPr/>
          <p:nvPr/>
        </p:nvSpPr>
        <p:spPr>
          <a:xfrm>
            <a:off x="2622137" y="5372466"/>
            <a:ext cx="0" cy="374636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4" name="AutoShape 44"/>
          <p:cNvSpPr/>
          <p:nvPr/>
        </p:nvSpPr>
        <p:spPr>
          <a:xfrm flipH="1">
            <a:off x="2622137" y="911883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5" name="Freeform 45"/>
          <p:cNvSpPr/>
          <p:nvPr/>
        </p:nvSpPr>
        <p:spPr>
          <a:xfrm>
            <a:off x="357947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6" name="TextBox 46"/>
          <p:cNvSpPr txBox="1"/>
          <p:nvPr/>
        </p:nvSpPr>
        <p:spPr>
          <a:xfrm>
            <a:off x="367111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47" name="Group 47"/>
          <p:cNvGrpSpPr/>
          <p:nvPr/>
        </p:nvGrpSpPr>
        <p:grpSpPr>
          <a:xfrm>
            <a:off x="3872551" y="8979184"/>
            <a:ext cx="250541" cy="250541"/>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9" name="TextBox 4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0" name="Freeform 50"/>
          <p:cNvSpPr/>
          <p:nvPr/>
        </p:nvSpPr>
        <p:spPr>
          <a:xfrm>
            <a:off x="682559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1" name="TextBox 51"/>
          <p:cNvSpPr txBox="1"/>
          <p:nvPr/>
        </p:nvSpPr>
        <p:spPr>
          <a:xfrm>
            <a:off x="691723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2" name="Group 52"/>
          <p:cNvGrpSpPr/>
          <p:nvPr/>
        </p:nvGrpSpPr>
        <p:grpSpPr>
          <a:xfrm>
            <a:off x="7118671" y="8979184"/>
            <a:ext cx="250541" cy="250541"/>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4" name="TextBox 5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5" name="Freeform 55"/>
          <p:cNvSpPr/>
          <p:nvPr/>
        </p:nvSpPr>
        <p:spPr>
          <a:xfrm>
            <a:off x="10072267"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6" name="TextBox 56"/>
          <p:cNvSpPr txBox="1"/>
          <p:nvPr/>
        </p:nvSpPr>
        <p:spPr>
          <a:xfrm>
            <a:off x="10163900"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57" name="Group 57"/>
          <p:cNvGrpSpPr/>
          <p:nvPr/>
        </p:nvGrpSpPr>
        <p:grpSpPr>
          <a:xfrm>
            <a:off x="10365340" y="8979184"/>
            <a:ext cx="250541" cy="250541"/>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9" name="TextBox 5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0" name="Freeform 60"/>
          <p:cNvSpPr/>
          <p:nvPr/>
        </p:nvSpPr>
        <p:spPr>
          <a:xfrm>
            <a:off x="13639955"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1" name="TextBox 61"/>
          <p:cNvSpPr txBox="1"/>
          <p:nvPr/>
        </p:nvSpPr>
        <p:spPr>
          <a:xfrm>
            <a:off x="13731588"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62" name="Group 62"/>
          <p:cNvGrpSpPr/>
          <p:nvPr/>
        </p:nvGrpSpPr>
        <p:grpSpPr>
          <a:xfrm>
            <a:off x="13933028" y="8979184"/>
            <a:ext cx="250541" cy="250541"/>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4" name="TextBox 6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5" name="Freeform 65"/>
          <p:cNvSpPr/>
          <p:nvPr/>
        </p:nvSpPr>
        <p:spPr>
          <a:xfrm>
            <a:off x="9971837" y="3185111"/>
            <a:ext cx="1182457" cy="1796550"/>
          </a:xfrm>
          <a:custGeom>
            <a:avLst/>
            <a:gdLst/>
            <a:ahLst/>
            <a:cxnLst/>
            <a:rect l="l" t="t" r="r" b="b"/>
            <a:pathLst>
              <a:path w="1182457" h="1796550">
                <a:moveTo>
                  <a:pt x="0" y="0"/>
                </a:moveTo>
                <a:lnTo>
                  <a:pt x="1182457" y="0"/>
                </a:lnTo>
                <a:lnTo>
                  <a:pt x="1182457" y="1796550"/>
                </a:lnTo>
                <a:lnTo>
                  <a:pt x="0" y="17965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6" name="Group 66"/>
          <p:cNvGrpSpPr/>
          <p:nvPr/>
        </p:nvGrpSpPr>
        <p:grpSpPr>
          <a:xfrm>
            <a:off x="10390123" y="5124748"/>
            <a:ext cx="357582" cy="357582"/>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68" name="TextBox 68"/>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69" name="Group 69"/>
          <p:cNvGrpSpPr/>
          <p:nvPr/>
        </p:nvGrpSpPr>
        <p:grpSpPr>
          <a:xfrm>
            <a:off x="8142220" y="6027636"/>
            <a:ext cx="5350202" cy="2357817"/>
            <a:chOff x="0" y="-47625"/>
            <a:chExt cx="7133603" cy="3143755"/>
          </a:xfrm>
        </p:grpSpPr>
        <p:sp>
          <p:nvSpPr>
            <p:cNvPr id="70" name="TextBox 70"/>
            <p:cNvSpPr txBox="1"/>
            <p:nvPr/>
          </p:nvSpPr>
          <p:spPr>
            <a:xfrm>
              <a:off x="310401" y="-47625"/>
              <a:ext cx="5378122" cy="1299929"/>
            </a:xfrm>
            <a:prstGeom prst="rect">
              <a:avLst/>
            </a:prstGeom>
          </p:spPr>
          <p:txBody>
            <a:bodyPr lIns="0" tIns="0" rIns="0" bIns="0" rtlCol="0" anchor="t">
              <a:spAutoFit/>
            </a:bodyPr>
            <a:lstStyle/>
            <a:p>
              <a:pPr algn="ctr">
                <a:lnSpc>
                  <a:spcPts val="3939"/>
                </a:lnSpc>
              </a:pPr>
              <a:r>
                <a:rPr lang="en-US" sz="2854" b="1" spc="279" dirty="0">
                  <a:solidFill>
                    <a:srgbClr val="231F20"/>
                  </a:solidFill>
                  <a:latin typeface="DM Sans Bold"/>
                </a:rPr>
                <a:t>ОЧИСТКА ЭЛЕКТРОДОВ</a:t>
              </a:r>
            </a:p>
          </p:txBody>
        </p:sp>
        <p:sp>
          <p:nvSpPr>
            <p:cNvPr id="71" name="TextBox 71"/>
            <p:cNvSpPr txBox="1"/>
            <p:nvPr/>
          </p:nvSpPr>
          <p:spPr>
            <a:xfrm>
              <a:off x="0" y="1407292"/>
              <a:ext cx="7133603" cy="1688838"/>
            </a:xfrm>
            <a:prstGeom prst="rect">
              <a:avLst/>
            </a:prstGeom>
          </p:spPr>
          <p:txBody>
            <a:bodyPr lIns="0" tIns="0" rIns="0" bIns="0" rtlCol="0" anchor="t">
              <a:spAutoFit/>
            </a:bodyPr>
            <a:lstStyle/>
            <a:p>
              <a:pPr>
                <a:lnSpc>
                  <a:spcPts val="3359"/>
                </a:lnSpc>
              </a:pPr>
              <a:r>
                <a:rPr lang="en-US" sz="2400" b="1">
                  <a:solidFill>
                    <a:srgbClr val="2A2E3A"/>
                  </a:solidFill>
                  <a:latin typeface="Helios"/>
                </a:rPr>
                <a:t>Электроды розжига и ионизации на кончике горелки очищают проволочной щеткой.</a:t>
              </a:r>
            </a:p>
          </p:txBody>
        </p:sp>
      </p:grpSp>
      <p:sp>
        <p:nvSpPr>
          <p:cNvPr id="72" name="TextBox 72"/>
          <p:cNvSpPr txBox="1"/>
          <p:nvPr/>
        </p:nvSpPr>
        <p:spPr>
          <a:xfrm>
            <a:off x="10102620" y="3495696"/>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6</a:t>
            </a:r>
          </a:p>
        </p:txBody>
      </p:sp>
      <p:sp>
        <p:nvSpPr>
          <p:cNvPr id="73" name="TextBox 73"/>
          <p:cNvSpPr txBox="1"/>
          <p:nvPr/>
        </p:nvSpPr>
        <p:spPr>
          <a:xfrm>
            <a:off x="2046027" y="24890"/>
            <a:ext cx="14031954"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Неконденсационного Котла</a:t>
            </a:r>
          </a:p>
        </p:txBody>
      </p:sp>
      <p:sp>
        <p:nvSpPr>
          <p:cNvPr id="74" name="TextBox 74"/>
          <p:cNvSpPr txBox="1"/>
          <p:nvPr/>
        </p:nvSpPr>
        <p:spPr>
          <a:xfrm>
            <a:off x="5868257" y="9568815"/>
            <a:ext cx="2751369"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a:p>
            <a:pPr algn="ctr">
              <a:lnSpc>
                <a:spcPts val="2760"/>
              </a:lnSpc>
            </a:pPr>
            <a:endParaRPr lang="en-US" sz="2000" b="1" spc="196">
              <a:solidFill>
                <a:srgbClr val="231F20"/>
              </a:solidFill>
              <a:latin typeface="DM Sans Bold"/>
            </a:endParaRPr>
          </a:p>
        </p:txBody>
      </p:sp>
      <p:sp>
        <p:nvSpPr>
          <p:cNvPr id="75" name="TextBox 75"/>
          <p:cNvSpPr txBox="1"/>
          <p:nvPr/>
        </p:nvSpPr>
        <p:spPr>
          <a:xfrm>
            <a:off x="2418769" y="9568815"/>
            <a:ext cx="2954737" cy="177888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a:p>
            <a:pPr algn="ctr">
              <a:lnSpc>
                <a:spcPts val="2760"/>
              </a:lnSpc>
            </a:pPr>
            <a:endParaRPr lang="en-US" sz="2000" b="1" spc="196">
              <a:solidFill>
                <a:srgbClr val="231F20"/>
              </a:solidFill>
              <a:latin typeface="DM Sans Bold"/>
            </a:endParaRPr>
          </a:p>
        </p:txBody>
      </p:sp>
      <p:sp>
        <p:nvSpPr>
          <p:cNvPr id="76" name="TextBox 76"/>
          <p:cNvSpPr txBox="1"/>
          <p:nvPr/>
        </p:nvSpPr>
        <p:spPr>
          <a:xfrm>
            <a:off x="9114926" y="9568815"/>
            <a:ext cx="2751369" cy="177888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a:p>
            <a:pPr algn="ctr">
              <a:lnSpc>
                <a:spcPts val="2760"/>
              </a:lnSpc>
            </a:pPr>
            <a:endParaRPr lang="en-US" sz="2000" b="1" spc="196">
              <a:solidFill>
                <a:srgbClr val="231F20"/>
              </a:solidFill>
              <a:latin typeface="DM Sans Bold"/>
            </a:endParaRPr>
          </a:p>
        </p:txBody>
      </p:sp>
      <p:sp>
        <p:nvSpPr>
          <p:cNvPr id="77" name="TextBox 77"/>
          <p:cNvSpPr txBox="1"/>
          <p:nvPr/>
        </p:nvSpPr>
        <p:spPr>
          <a:xfrm>
            <a:off x="12573873" y="9568815"/>
            <a:ext cx="2860111"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a:p>
            <a:pPr algn="ctr">
              <a:lnSpc>
                <a:spcPts val="2760"/>
              </a:lnSpc>
            </a:pPr>
            <a:endParaRPr lang="en-US" sz="2000" b="1" spc="196">
              <a:solidFill>
                <a:srgbClr val="231F20"/>
              </a:solidFill>
              <a:latin typeface="DM Sans Bold"/>
            </a:endParaRPr>
          </a:p>
        </p:txBody>
      </p:sp>
      <p:sp>
        <p:nvSpPr>
          <p:cNvPr id="78" name="TextBox 78"/>
          <p:cNvSpPr txBox="1"/>
          <p:nvPr/>
        </p:nvSpPr>
        <p:spPr>
          <a:xfrm>
            <a:off x="2622137" y="2021156"/>
            <a:ext cx="287000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79" name="TextBox 79"/>
          <p:cNvSpPr txBox="1"/>
          <p:nvPr/>
        </p:nvSpPr>
        <p:spPr>
          <a:xfrm>
            <a:off x="5868257" y="202115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80" name="TextBox 80"/>
          <p:cNvSpPr txBox="1"/>
          <p:nvPr/>
        </p:nvSpPr>
        <p:spPr>
          <a:xfrm>
            <a:off x="9114926" y="202115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81" name="TextBox 81"/>
          <p:cNvSpPr txBox="1"/>
          <p:nvPr/>
        </p:nvSpPr>
        <p:spPr>
          <a:xfrm>
            <a:off x="5868257" y="5813713"/>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ДВИГАТЕЛЯ ВЕНТИЛЯТОРА</a:t>
            </a:r>
          </a:p>
        </p:txBody>
      </p:sp>
      <p:sp>
        <p:nvSpPr>
          <p:cNvPr id="82" name="TextBox 82"/>
          <p:cNvSpPr txBox="1"/>
          <p:nvPr/>
        </p:nvSpPr>
        <p:spPr>
          <a:xfrm>
            <a:off x="2418769" y="5813713"/>
            <a:ext cx="3449488"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83" name="TextBox 83"/>
          <p:cNvSpPr txBox="1"/>
          <p:nvPr/>
        </p:nvSpPr>
        <p:spPr>
          <a:xfrm>
            <a:off x="12682614" y="2021156"/>
            <a:ext cx="2867648"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ГОРЕЛКИ</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1556138"/>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357947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367111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grpSp>
        <p:nvGrpSpPr>
          <p:cNvPr id="7" name="Group 7"/>
          <p:cNvGrpSpPr/>
          <p:nvPr/>
        </p:nvGrpSpPr>
        <p:grpSpPr>
          <a:xfrm>
            <a:off x="3867755" y="1471406"/>
            <a:ext cx="250541" cy="25054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0" name="Freeform 10"/>
          <p:cNvSpPr/>
          <p:nvPr/>
        </p:nvSpPr>
        <p:spPr>
          <a:xfrm>
            <a:off x="682559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691723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grpSp>
        <p:nvGrpSpPr>
          <p:cNvPr id="12" name="Group 12"/>
          <p:cNvGrpSpPr/>
          <p:nvPr/>
        </p:nvGrpSpPr>
        <p:grpSpPr>
          <a:xfrm>
            <a:off x="7118671" y="1431525"/>
            <a:ext cx="250541" cy="25054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5" name="Freeform 15"/>
          <p:cNvSpPr/>
          <p:nvPr/>
        </p:nvSpPr>
        <p:spPr>
          <a:xfrm>
            <a:off x="10072267"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TextBox 16"/>
          <p:cNvSpPr txBox="1"/>
          <p:nvPr/>
        </p:nvSpPr>
        <p:spPr>
          <a:xfrm>
            <a:off x="10163900"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grpSp>
        <p:nvGrpSpPr>
          <p:cNvPr id="17" name="Group 17"/>
          <p:cNvGrpSpPr/>
          <p:nvPr/>
        </p:nvGrpSpPr>
        <p:grpSpPr>
          <a:xfrm>
            <a:off x="10365340" y="1431525"/>
            <a:ext cx="250541" cy="250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0" name="Freeform 20"/>
          <p:cNvSpPr/>
          <p:nvPr/>
        </p:nvSpPr>
        <p:spPr>
          <a:xfrm>
            <a:off x="13639955"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TextBox 21"/>
          <p:cNvSpPr txBox="1"/>
          <p:nvPr/>
        </p:nvSpPr>
        <p:spPr>
          <a:xfrm>
            <a:off x="13731588"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2" name="Group 22"/>
          <p:cNvGrpSpPr/>
          <p:nvPr/>
        </p:nvGrpSpPr>
        <p:grpSpPr>
          <a:xfrm>
            <a:off x="13933028" y="1431525"/>
            <a:ext cx="250541" cy="25054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4" name="TextBox 2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5" name="AutoShape 25"/>
          <p:cNvSpPr/>
          <p:nvPr/>
        </p:nvSpPr>
        <p:spPr>
          <a:xfrm>
            <a:off x="15550262" y="1556796"/>
            <a:ext cx="232518" cy="3815670"/>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6" name="AutoShape 26"/>
          <p:cNvSpPr/>
          <p:nvPr/>
        </p:nvSpPr>
        <p:spPr>
          <a:xfrm>
            <a:off x="2549642" y="5372466"/>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7" name="Freeform 27"/>
          <p:cNvSpPr/>
          <p:nvPr/>
        </p:nvSpPr>
        <p:spPr>
          <a:xfrm>
            <a:off x="3579478" y="38650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TextBox 28"/>
          <p:cNvSpPr txBox="1"/>
          <p:nvPr/>
        </p:nvSpPr>
        <p:spPr>
          <a:xfrm>
            <a:off x="3671111"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29" name="Group 29"/>
          <p:cNvGrpSpPr/>
          <p:nvPr/>
        </p:nvGrpSpPr>
        <p:grpSpPr>
          <a:xfrm>
            <a:off x="3872551" y="5224082"/>
            <a:ext cx="250541" cy="25054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1" name="TextBox 3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2" name="Freeform 32"/>
          <p:cNvSpPr/>
          <p:nvPr/>
        </p:nvSpPr>
        <p:spPr>
          <a:xfrm>
            <a:off x="10197538" y="3856017"/>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3" name="TextBox 33"/>
          <p:cNvSpPr txBox="1"/>
          <p:nvPr/>
        </p:nvSpPr>
        <p:spPr>
          <a:xfrm>
            <a:off x="10289171" y="4103597"/>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34" name="Group 34"/>
          <p:cNvGrpSpPr/>
          <p:nvPr/>
        </p:nvGrpSpPr>
        <p:grpSpPr>
          <a:xfrm>
            <a:off x="10490611" y="5215028"/>
            <a:ext cx="250541" cy="250541"/>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7" name="Freeform 37"/>
          <p:cNvSpPr/>
          <p:nvPr/>
        </p:nvSpPr>
        <p:spPr>
          <a:xfrm>
            <a:off x="13654685" y="39106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8" name="TextBox 38"/>
          <p:cNvSpPr txBox="1"/>
          <p:nvPr/>
        </p:nvSpPr>
        <p:spPr>
          <a:xfrm>
            <a:off x="13746318" y="41582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39" name="Group 39"/>
          <p:cNvGrpSpPr/>
          <p:nvPr/>
        </p:nvGrpSpPr>
        <p:grpSpPr>
          <a:xfrm>
            <a:off x="13947758" y="5269682"/>
            <a:ext cx="250541" cy="250541"/>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1" name="TextBox 4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2" name="AutoShape 42"/>
          <p:cNvSpPr/>
          <p:nvPr/>
        </p:nvSpPr>
        <p:spPr>
          <a:xfrm>
            <a:off x="2622137" y="5372466"/>
            <a:ext cx="0" cy="374636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3" name="AutoShape 43"/>
          <p:cNvSpPr/>
          <p:nvPr/>
        </p:nvSpPr>
        <p:spPr>
          <a:xfrm flipH="1">
            <a:off x="2622137" y="911883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4" name="Freeform 44"/>
          <p:cNvSpPr/>
          <p:nvPr/>
        </p:nvSpPr>
        <p:spPr>
          <a:xfrm>
            <a:off x="357947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5" name="TextBox 45"/>
          <p:cNvSpPr txBox="1"/>
          <p:nvPr/>
        </p:nvSpPr>
        <p:spPr>
          <a:xfrm>
            <a:off x="367111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46" name="Group 46"/>
          <p:cNvGrpSpPr/>
          <p:nvPr/>
        </p:nvGrpSpPr>
        <p:grpSpPr>
          <a:xfrm>
            <a:off x="3872551" y="8979184"/>
            <a:ext cx="250541" cy="250541"/>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8" name="TextBox 4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9" name="Freeform 49"/>
          <p:cNvSpPr/>
          <p:nvPr/>
        </p:nvSpPr>
        <p:spPr>
          <a:xfrm>
            <a:off x="682559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0" name="TextBox 50"/>
          <p:cNvSpPr txBox="1"/>
          <p:nvPr/>
        </p:nvSpPr>
        <p:spPr>
          <a:xfrm>
            <a:off x="691723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1" name="Group 51"/>
          <p:cNvGrpSpPr/>
          <p:nvPr/>
        </p:nvGrpSpPr>
        <p:grpSpPr>
          <a:xfrm>
            <a:off x="7118671" y="8979184"/>
            <a:ext cx="250541" cy="250541"/>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3" name="TextBox 5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4" name="Freeform 54"/>
          <p:cNvSpPr/>
          <p:nvPr/>
        </p:nvSpPr>
        <p:spPr>
          <a:xfrm>
            <a:off x="10072267"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5" name="TextBox 55"/>
          <p:cNvSpPr txBox="1"/>
          <p:nvPr/>
        </p:nvSpPr>
        <p:spPr>
          <a:xfrm>
            <a:off x="10163900"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56" name="Group 56"/>
          <p:cNvGrpSpPr/>
          <p:nvPr/>
        </p:nvGrpSpPr>
        <p:grpSpPr>
          <a:xfrm>
            <a:off x="10365340" y="8979184"/>
            <a:ext cx="250541" cy="250541"/>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8" name="TextBox 5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9" name="Freeform 59"/>
          <p:cNvSpPr/>
          <p:nvPr/>
        </p:nvSpPr>
        <p:spPr>
          <a:xfrm>
            <a:off x="13639955"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0" name="TextBox 60"/>
          <p:cNvSpPr txBox="1"/>
          <p:nvPr/>
        </p:nvSpPr>
        <p:spPr>
          <a:xfrm>
            <a:off x="13731588"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61" name="Group 61"/>
          <p:cNvGrpSpPr/>
          <p:nvPr/>
        </p:nvGrpSpPr>
        <p:grpSpPr>
          <a:xfrm>
            <a:off x="13933028" y="8979184"/>
            <a:ext cx="250541" cy="250541"/>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3" name="TextBox 6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4" name="Freeform 64"/>
          <p:cNvSpPr/>
          <p:nvPr/>
        </p:nvSpPr>
        <p:spPr>
          <a:xfrm>
            <a:off x="6725168" y="3185111"/>
            <a:ext cx="1182457" cy="1796550"/>
          </a:xfrm>
          <a:custGeom>
            <a:avLst/>
            <a:gdLst/>
            <a:ahLst/>
            <a:cxnLst/>
            <a:rect l="l" t="t" r="r" b="b"/>
            <a:pathLst>
              <a:path w="1182457" h="1796550">
                <a:moveTo>
                  <a:pt x="0" y="0"/>
                </a:moveTo>
                <a:lnTo>
                  <a:pt x="1182456" y="0"/>
                </a:lnTo>
                <a:lnTo>
                  <a:pt x="1182456" y="1796550"/>
                </a:lnTo>
                <a:lnTo>
                  <a:pt x="0" y="17965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5" name="Group 65"/>
          <p:cNvGrpSpPr/>
          <p:nvPr/>
        </p:nvGrpSpPr>
        <p:grpSpPr>
          <a:xfrm>
            <a:off x="7143454" y="5124748"/>
            <a:ext cx="357582" cy="357582"/>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67" name="TextBox 67"/>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68" name="Group 68"/>
          <p:cNvGrpSpPr/>
          <p:nvPr/>
        </p:nvGrpSpPr>
        <p:grpSpPr>
          <a:xfrm>
            <a:off x="4895551" y="5654891"/>
            <a:ext cx="5350202" cy="3886652"/>
            <a:chOff x="0" y="-47625"/>
            <a:chExt cx="7133603" cy="5182201"/>
          </a:xfrm>
        </p:grpSpPr>
        <p:sp>
          <p:nvSpPr>
            <p:cNvPr id="69" name="TextBox 69"/>
            <p:cNvSpPr txBox="1"/>
            <p:nvPr/>
          </p:nvSpPr>
          <p:spPr>
            <a:xfrm>
              <a:off x="310401" y="-47625"/>
              <a:ext cx="5378122" cy="1166303"/>
            </a:xfrm>
            <a:prstGeom prst="rect">
              <a:avLst/>
            </a:prstGeom>
          </p:spPr>
          <p:txBody>
            <a:bodyPr lIns="0" tIns="0" rIns="0" bIns="0" rtlCol="0" anchor="t">
              <a:spAutoFit/>
            </a:bodyPr>
            <a:lstStyle/>
            <a:p>
              <a:pPr algn="ctr">
                <a:lnSpc>
                  <a:spcPts val="3525"/>
                </a:lnSpc>
              </a:pPr>
              <a:r>
                <a:rPr lang="en-US" sz="2554" b="1" spc="250">
                  <a:solidFill>
                    <a:srgbClr val="231F20"/>
                  </a:solidFill>
                  <a:latin typeface="DM Sans Bold"/>
                </a:rPr>
                <a:t>ОЧИСТКА ДВИГАТЕЛЯ ВЕНТИЛЯТОРА</a:t>
              </a:r>
            </a:p>
          </p:txBody>
        </p:sp>
        <p:sp>
          <p:nvSpPr>
            <p:cNvPr id="70" name="TextBox 70"/>
            <p:cNvSpPr txBox="1"/>
            <p:nvPr/>
          </p:nvSpPr>
          <p:spPr>
            <a:xfrm>
              <a:off x="0" y="1902067"/>
              <a:ext cx="7133603" cy="3232509"/>
            </a:xfrm>
            <a:prstGeom prst="rect">
              <a:avLst/>
            </a:prstGeom>
          </p:spPr>
          <p:txBody>
            <a:bodyPr lIns="0" tIns="0" rIns="0" bIns="0" rtlCol="0" anchor="t">
              <a:spAutoFit/>
            </a:bodyPr>
            <a:lstStyle/>
            <a:p>
              <a:pPr>
                <a:lnSpc>
                  <a:spcPts val="3220"/>
                </a:lnSpc>
              </a:pPr>
              <a:r>
                <a:rPr lang="en-US" sz="2300" b="1">
                  <a:solidFill>
                    <a:srgbClr val="2A2E3A"/>
                  </a:solidFill>
                  <a:latin typeface="Helios"/>
                </a:rPr>
                <a:t>Двигатель вентилятора осторожно демонтируется, электрические части защищаются, а лопасти вентилятора очищаются средством для удаления накипи. Хорошо просушивается.</a:t>
              </a:r>
            </a:p>
          </p:txBody>
        </p:sp>
      </p:grpSp>
      <p:sp>
        <p:nvSpPr>
          <p:cNvPr id="71" name="TextBox 71"/>
          <p:cNvSpPr txBox="1"/>
          <p:nvPr/>
        </p:nvSpPr>
        <p:spPr>
          <a:xfrm>
            <a:off x="6855950" y="3495696"/>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7</a:t>
            </a:r>
          </a:p>
        </p:txBody>
      </p:sp>
      <p:sp>
        <p:nvSpPr>
          <p:cNvPr id="72" name="TextBox 72"/>
          <p:cNvSpPr txBox="1"/>
          <p:nvPr/>
        </p:nvSpPr>
        <p:spPr>
          <a:xfrm>
            <a:off x="2046027" y="24890"/>
            <a:ext cx="14031954"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Неконденсационного Котла</a:t>
            </a:r>
          </a:p>
        </p:txBody>
      </p:sp>
      <p:sp>
        <p:nvSpPr>
          <p:cNvPr id="73" name="TextBox 73"/>
          <p:cNvSpPr txBox="1"/>
          <p:nvPr/>
        </p:nvSpPr>
        <p:spPr>
          <a:xfrm>
            <a:off x="5868257" y="9568815"/>
            <a:ext cx="2751369"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a:p>
            <a:pPr algn="ctr">
              <a:lnSpc>
                <a:spcPts val="2760"/>
              </a:lnSpc>
            </a:pPr>
            <a:endParaRPr lang="en-US" sz="2000" b="1" spc="196">
              <a:solidFill>
                <a:srgbClr val="231F20"/>
              </a:solidFill>
              <a:latin typeface="DM Sans Bold"/>
            </a:endParaRPr>
          </a:p>
        </p:txBody>
      </p:sp>
      <p:sp>
        <p:nvSpPr>
          <p:cNvPr id="74" name="TextBox 74"/>
          <p:cNvSpPr txBox="1"/>
          <p:nvPr/>
        </p:nvSpPr>
        <p:spPr>
          <a:xfrm>
            <a:off x="2418769" y="9568815"/>
            <a:ext cx="2954737" cy="177888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a:p>
            <a:pPr algn="ctr">
              <a:lnSpc>
                <a:spcPts val="2760"/>
              </a:lnSpc>
            </a:pPr>
            <a:endParaRPr lang="en-US" sz="2000" b="1" spc="196">
              <a:solidFill>
                <a:srgbClr val="231F20"/>
              </a:solidFill>
              <a:latin typeface="DM Sans Bold"/>
            </a:endParaRPr>
          </a:p>
        </p:txBody>
      </p:sp>
      <p:sp>
        <p:nvSpPr>
          <p:cNvPr id="75" name="TextBox 75"/>
          <p:cNvSpPr txBox="1"/>
          <p:nvPr/>
        </p:nvSpPr>
        <p:spPr>
          <a:xfrm>
            <a:off x="9114926" y="9568815"/>
            <a:ext cx="2751369" cy="177888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a:p>
            <a:pPr algn="ctr">
              <a:lnSpc>
                <a:spcPts val="2760"/>
              </a:lnSpc>
            </a:pPr>
            <a:endParaRPr lang="en-US" sz="2000" b="1" spc="196">
              <a:solidFill>
                <a:srgbClr val="231F20"/>
              </a:solidFill>
              <a:latin typeface="DM Sans Bold"/>
            </a:endParaRPr>
          </a:p>
        </p:txBody>
      </p:sp>
      <p:sp>
        <p:nvSpPr>
          <p:cNvPr id="76" name="TextBox 76"/>
          <p:cNvSpPr txBox="1"/>
          <p:nvPr/>
        </p:nvSpPr>
        <p:spPr>
          <a:xfrm>
            <a:off x="12573873" y="9568815"/>
            <a:ext cx="2860111"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a:p>
            <a:pPr algn="ctr">
              <a:lnSpc>
                <a:spcPts val="2760"/>
              </a:lnSpc>
            </a:pPr>
            <a:endParaRPr lang="en-US" sz="2000" b="1" spc="196">
              <a:solidFill>
                <a:srgbClr val="231F20"/>
              </a:solidFill>
              <a:latin typeface="DM Sans Bold"/>
            </a:endParaRPr>
          </a:p>
        </p:txBody>
      </p:sp>
      <p:sp>
        <p:nvSpPr>
          <p:cNvPr id="77" name="TextBox 77"/>
          <p:cNvSpPr txBox="1"/>
          <p:nvPr/>
        </p:nvSpPr>
        <p:spPr>
          <a:xfrm>
            <a:off x="2622137" y="2021156"/>
            <a:ext cx="287000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78" name="TextBox 78"/>
          <p:cNvSpPr txBox="1"/>
          <p:nvPr/>
        </p:nvSpPr>
        <p:spPr>
          <a:xfrm>
            <a:off x="5868257" y="202115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79" name="TextBox 79"/>
          <p:cNvSpPr txBox="1"/>
          <p:nvPr/>
        </p:nvSpPr>
        <p:spPr>
          <a:xfrm>
            <a:off x="9114926" y="202115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80" name="TextBox 80"/>
          <p:cNvSpPr txBox="1"/>
          <p:nvPr/>
        </p:nvSpPr>
        <p:spPr>
          <a:xfrm>
            <a:off x="2418769" y="5813713"/>
            <a:ext cx="3449488"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81" name="TextBox 81"/>
          <p:cNvSpPr txBox="1"/>
          <p:nvPr/>
        </p:nvSpPr>
        <p:spPr>
          <a:xfrm>
            <a:off x="9144000" y="5813713"/>
            <a:ext cx="3085437"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ЭЛЕКТРОДОВ</a:t>
            </a:r>
          </a:p>
        </p:txBody>
      </p:sp>
      <p:sp>
        <p:nvSpPr>
          <p:cNvPr id="82" name="TextBox 82"/>
          <p:cNvSpPr txBox="1"/>
          <p:nvPr/>
        </p:nvSpPr>
        <p:spPr>
          <a:xfrm>
            <a:off x="12697344" y="5859313"/>
            <a:ext cx="3085437"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ТЕПЛООБМЕННИКА</a:t>
            </a:r>
          </a:p>
        </p:txBody>
      </p:sp>
      <p:sp>
        <p:nvSpPr>
          <p:cNvPr id="83" name="TextBox 83"/>
          <p:cNvSpPr txBox="1"/>
          <p:nvPr/>
        </p:nvSpPr>
        <p:spPr>
          <a:xfrm>
            <a:off x="12682614" y="2021156"/>
            <a:ext cx="2867648"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ГОРЕЛКИ</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1556138"/>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357947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367111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a:t>
            </a:r>
          </a:p>
        </p:txBody>
      </p:sp>
      <p:grpSp>
        <p:nvGrpSpPr>
          <p:cNvPr id="7" name="Group 7"/>
          <p:cNvGrpSpPr/>
          <p:nvPr/>
        </p:nvGrpSpPr>
        <p:grpSpPr>
          <a:xfrm>
            <a:off x="3896137" y="1475340"/>
            <a:ext cx="250541" cy="25054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0" name="Freeform 10"/>
          <p:cNvSpPr/>
          <p:nvPr/>
        </p:nvSpPr>
        <p:spPr>
          <a:xfrm>
            <a:off x="6825598"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6917231"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2</a:t>
            </a:r>
          </a:p>
        </p:txBody>
      </p:sp>
      <p:grpSp>
        <p:nvGrpSpPr>
          <p:cNvPr id="12" name="Group 12"/>
          <p:cNvGrpSpPr/>
          <p:nvPr/>
        </p:nvGrpSpPr>
        <p:grpSpPr>
          <a:xfrm>
            <a:off x="7118671" y="1431525"/>
            <a:ext cx="250541" cy="25054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5" name="Freeform 15"/>
          <p:cNvSpPr/>
          <p:nvPr/>
        </p:nvSpPr>
        <p:spPr>
          <a:xfrm>
            <a:off x="10072267"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TextBox 16"/>
          <p:cNvSpPr txBox="1"/>
          <p:nvPr/>
        </p:nvSpPr>
        <p:spPr>
          <a:xfrm>
            <a:off x="10163900"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3</a:t>
            </a:r>
          </a:p>
        </p:txBody>
      </p:sp>
      <p:grpSp>
        <p:nvGrpSpPr>
          <p:cNvPr id="17" name="Group 17"/>
          <p:cNvGrpSpPr/>
          <p:nvPr/>
        </p:nvGrpSpPr>
        <p:grpSpPr>
          <a:xfrm>
            <a:off x="10365340" y="1431525"/>
            <a:ext cx="250541" cy="250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0" name="Freeform 20"/>
          <p:cNvSpPr/>
          <p:nvPr/>
        </p:nvSpPr>
        <p:spPr>
          <a:xfrm>
            <a:off x="13639955" y="72515"/>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TextBox 21"/>
          <p:cNvSpPr txBox="1"/>
          <p:nvPr/>
        </p:nvSpPr>
        <p:spPr>
          <a:xfrm>
            <a:off x="13731588" y="32009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4</a:t>
            </a:r>
          </a:p>
        </p:txBody>
      </p:sp>
      <p:grpSp>
        <p:nvGrpSpPr>
          <p:cNvPr id="22" name="Group 22"/>
          <p:cNvGrpSpPr/>
          <p:nvPr/>
        </p:nvGrpSpPr>
        <p:grpSpPr>
          <a:xfrm>
            <a:off x="13933028" y="1431525"/>
            <a:ext cx="250541" cy="25054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4" name="TextBox 2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5" name="AutoShape 25"/>
          <p:cNvSpPr/>
          <p:nvPr/>
        </p:nvSpPr>
        <p:spPr>
          <a:xfrm>
            <a:off x="15550262" y="1556796"/>
            <a:ext cx="232518" cy="3815670"/>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6" name="AutoShape 26"/>
          <p:cNvSpPr/>
          <p:nvPr/>
        </p:nvSpPr>
        <p:spPr>
          <a:xfrm>
            <a:off x="2549642" y="5372466"/>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7" name="TextBox 27"/>
          <p:cNvSpPr txBox="1"/>
          <p:nvPr/>
        </p:nvSpPr>
        <p:spPr>
          <a:xfrm>
            <a:off x="5864158" y="5813713"/>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ДВИГАТЕЛЯ ВЕНТИЛЯТОРА</a:t>
            </a:r>
          </a:p>
        </p:txBody>
      </p:sp>
      <p:sp>
        <p:nvSpPr>
          <p:cNvPr id="28" name="Freeform 28"/>
          <p:cNvSpPr/>
          <p:nvPr/>
        </p:nvSpPr>
        <p:spPr>
          <a:xfrm>
            <a:off x="6821500" y="3865071"/>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TextBox 29"/>
          <p:cNvSpPr txBox="1"/>
          <p:nvPr/>
        </p:nvSpPr>
        <p:spPr>
          <a:xfrm>
            <a:off x="6913133" y="41126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0" name="Group 30"/>
          <p:cNvGrpSpPr/>
          <p:nvPr/>
        </p:nvGrpSpPr>
        <p:grpSpPr>
          <a:xfrm>
            <a:off x="7114573" y="5224082"/>
            <a:ext cx="250541" cy="25054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2" name="TextBox 3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3" name="Freeform 33"/>
          <p:cNvSpPr/>
          <p:nvPr/>
        </p:nvSpPr>
        <p:spPr>
          <a:xfrm>
            <a:off x="10197538" y="3856017"/>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4" name="TextBox 34"/>
          <p:cNvSpPr txBox="1"/>
          <p:nvPr/>
        </p:nvSpPr>
        <p:spPr>
          <a:xfrm>
            <a:off x="10289171" y="4103597"/>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35" name="Group 35"/>
          <p:cNvGrpSpPr/>
          <p:nvPr/>
        </p:nvGrpSpPr>
        <p:grpSpPr>
          <a:xfrm>
            <a:off x="10490611" y="5215028"/>
            <a:ext cx="250541" cy="250541"/>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7" name="TextBox 3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8" name="Freeform 38"/>
          <p:cNvSpPr/>
          <p:nvPr/>
        </p:nvSpPr>
        <p:spPr>
          <a:xfrm>
            <a:off x="13654685" y="3910671"/>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TextBox 39"/>
          <p:cNvSpPr txBox="1"/>
          <p:nvPr/>
        </p:nvSpPr>
        <p:spPr>
          <a:xfrm>
            <a:off x="13746318" y="4158251"/>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0" name="Group 40"/>
          <p:cNvGrpSpPr/>
          <p:nvPr/>
        </p:nvGrpSpPr>
        <p:grpSpPr>
          <a:xfrm>
            <a:off x="13947758" y="5269682"/>
            <a:ext cx="250541" cy="25054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3" name="AutoShape 43"/>
          <p:cNvSpPr/>
          <p:nvPr/>
        </p:nvSpPr>
        <p:spPr>
          <a:xfrm>
            <a:off x="2622137" y="5372466"/>
            <a:ext cx="0" cy="374636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4" name="AutoShape 44"/>
          <p:cNvSpPr/>
          <p:nvPr/>
        </p:nvSpPr>
        <p:spPr>
          <a:xfrm flipH="1">
            <a:off x="2622137" y="911883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5" name="Freeform 45"/>
          <p:cNvSpPr/>
          <p:nvPr/>
        </p:nvSpPr>
        <p:spPr>
          <a:xfrm>
            <a:off x="357947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6" name="TextBox 46"/>
          <p:cNvSpPr txBox="1"/>
          <p:nvPr/>
        </p:nvSpPr>
        <p:spPr>
          <a:xfrm>
            <a:off x="367111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47" name="Group 47"/>
          <p:cNvGrpSpPr/>
          <p:nvPr/>
        </p:nvGrpSpPr>
        <p:grpSpPr>
          <a:xfrm>
            <a:off x="3872551" y="8979184"/>
            <a:ext cx="250541" cy="250541"/>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9" name="TextBox 4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0" name="Freeform 50"/>
          <p:cNvSpPr/>
          <p:nvPr/>
        </p:nvSpPr>
        <p:spPr>
          <a:xfrm>
            <a:off x="6825598"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1" name="TextBox 51"/>
          <p:cNvSpPr txBox="1"/>
          <p:nvPr/>
        </p:nvSpPr>
        <p:spPr>
          <a:xfrm>
            <a:off x="6917231"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2" name="Group 52"/>
          <p:cNvGrpSpPr/>
          <p:nvPr/>
        </p:nvGrpSpPr>
        <p:grpSpPr>
          <a:xfrm>
            <a:off x="7118671" y="8979184"/>
            <a:ext cx="250541" cy="250541"/>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4" name="TextBox 5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5" name="Freeform 55"/>
          <p:cNvSpPr/>
          <p:nvPr/>
        </p:nvSpPr>
        <p:spPr>
          <a:xfrm>
            <a:off x="10072267"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6" name="TextBox 56"/>
          <p:cNvSpPr txBox="1"/>
          <p:nvPr/>
        </p:nvSpPr>
        <p:spPr>
          <a:xfrm>
            <a:off x="10163900"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57" name="Group 57"/>
          <p:cNvGrpSpPr/>
          <p:nvPr/>
        </p:nvGrpSpPr>
        <p:grpSpPr>
          <a:xfrm>
            <a:off x="10365340" y="8979184"/>
            <a:ext cx="250541" cy="250541"/>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9" name="TextBox 5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0" name="Freeform 60"/>
          <p:cNvSpPr/>
          <p:nvPr/>
        </p:nvSpPr>
        <p:spPr>
          <a:xfrm>
            <a:off x="13639955" y="7620174"/>
            <a:ext cx="828491" cy="1258757"/>
          </a:xfrm>
          <a:custGeom>
            <a:avLst/>
            <a:gdLst/>
            <a:ahLst/>
            <a:cxnLst/>
            <a:rect l="l" t="t" r="r" b="b"/>
            <a:pathLst>
              <a:path w="828491" h="1258757">
                <a:moveTo>
                  <a:pt x="0" y="0"/>
                </a:moveTo>
                <a:lnTo>
                  <a:pt x="828491" y="0"/>
                </a:lnTo>
                <a:lnTo>
                  <a:pt x="828491" y="1258756"/>
                </a:lnTo>
                <a:lnTo>
                  <a:pt x="0" y="1258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1" name="TextBox 61"/>
          <p:cNvSpPr txBox="1"/>
          <p:nvPr/>
        </p:nvSpPr>
        <p:spPr>
          <a:xfrm>
            <a:off x="13731588" y="7867753"/>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62" name="Group 62"/>
          <p:cNvGrpSpPr/>
          <p:nvPr/>
        </p:nvGrpSpPr>
        <p:grpSpPr>
          <a:xfrm>
            <a:off x="13933028" y="8979184"/>
            <a:ext cx="250541" cy="250541"/>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4" name="TextBox 6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5" name="Freeform 65"/>
          <p:cNvSpPr/>
          <p:nvPr/>
        </p:nvSpPr>
        <p:spPr>
          <a:xfrm>
            <a:off x="3562485" y="3185111"/>
            <a:ext cx="1182457" cy="1796550"/>
          </a:xfrm>
          <a:custGeom>
            <a:avLst/>
            <a:gdLst/>
            <a:ahLst/>
            <a:cxnLst/>
            <a:rect l="l" t="t" r="r" b="b"/>
            <a:pathLst>
              <a:path w="1182457" h="1796550">
                <a:moveTo>
                  <a:pt x="0" y="0"/>
                </a:moveTo>
                <a:lnTo>
                  <a:pt x="1182456" y="0"/>
                </a:lnTo>
                <a:lnTo>
                  <a:pt x="1182456" y="1796550"/>
                </a:lnTo>
                <a:lnTo>
                  <a:pt x="0" y="17965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6" name="Group 66"/>
          <p:cNvGrpSpPr/>
          <p:nvPr/>
        </p:nvGrpSpPr>
        <p:grpSpPr>
          <a:xfrm>
            <a:off x="3980771" y="5124748"/>
            <a:ext cx="357582" cy="357582"/>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68" name="TextBox 68"/>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69" name="Group 69"/>
          <p:cNvGrpSpPr/>
          <p:nvPr/>
        </p:nvGrpSpPr>
        <p:grpSpPr>
          <a:xfrm>
            <a:off x="1393921" y="5662035"/>
            <a:ext cx="6046050" cy="3824643"/>
            <a:chOff x="0" y="-38100"/>
            <a:chExt cx="8061400" cy="5099523"/>
          </a:xfrm>
        </p:grpSpPr>
        <p:sp>
          <p:nvSpPr>
            <p:cNvPr id="70" name="TextBox 70"/>
            <p:cNvSpPr txBox="1"/>
            <p:nvPr/>
          </p:nvSpPr>
          <p:spPr>
            <a:xfrm>
              <a:off x="350773" y="-38100"/>
              <a:ext cx="6077601" cy="1713033"/>
            </a:xfrm>
            <a:prstGeom prst="rect">
              <a:avLst/>
            </a:prstGeom>
          </p:spPr>
          <p:txBody>
            <a:bodyPr lIns="0" tIns="0" rIns="0" bIns="0" rtlCol="0" anchor="t">
              <a:spAutoFit/>
            </a:bodyPr>
            <a:lstStyle/>
            <a:p>
              <a:pPr algn="ctr">
                <a:lnSpc>
                  <a:spcPts val="3387"/>
                </a:lnSpc>
              </a:pPr>
              <a:r>
                <a:rPr lang="en-US" sz="2454" b="1" spc="240">
                  <a:solidFill>
                    <a:srgbClr val="231F20"/>
                  </a:solidFill>
                  <a:latin typeface="DM Sans Bold"/>
                </a:rPr>
                <a:t>КОНТРОЛЬ ДАВЛЕНИЯ В РАСШИРИТЕЛЬНОМ БАЧКЕ</a:t>
              </a:r>
            </a:p>
          </p:txBody>
        </p:sp>
        <p:sp>
          <p:nvSpPr>
            <p:cNvPr id="71" name="TextBox 71"/>
            <p:cNvSpPr txBox="1"/>
            <p:nvPr/>
          </p:nvSpPr>
          <p:spPr>
            <a:xfrm>
              <a:off x="0" y="1828914"/>
              <a:ext cx="8061400" cy="3232509"/>
            </a:xfrm>
            <a:prstGeom prst="rect">
              <a:avLst/>
            </a:prstGeom>
          </p:spPr>
          <p:txBody>
            <a:bodyPr lIns="0" tIns="0" rIns="0" bIns="0" rtlCol="0" anchor="t">
              <a:spAutoFit/>
            </a:bodyPr>
            <a:lstStyle/>
            <a:p>
              <a:pPr>
                <a:lnSpc>
                  <a:spcPts val="3220"/>
                </a:lnSpc>
              </a:pPr>
              <a:r>
                <a:rPr lang="en-US" sz="2300" b="1">
                  <a:solidFill>
                    <a:srgbClr val="2A2E3A"/>
                  </a:solidFill>
                  <a:latin typeface="Helios"/>
                </a:rPr>
                <a:t>Давление, находящееся в расширительном бачке, проверяется, если оно отсутствует, оно доводится до 1 бар. Если вода поступает из сифона расширительного бачка, ее необходимо заменить.</a:t>
              </a:r>
            </a:p>
          </p:txBody>
        </p:sp>
      </p:grpSp>
      <p:sp>
        <p:nvSpPr>
          <p:cNvPr id="72" name="TextBox 72"/>
          <p:cNvSpPr txBox="1"/>
          <p:nvPr/>
        </p:nvSpPr>
        <p:spPr>
          <a:xfrm>
            <a:off x="3693267" y="3495696"/>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8</a:t>
            </a:r>
          </a:p>
        </p:txBody>
      </p:sp>
      <p:sp>
        <p:nvSpPr>
          <p:cNvPr id="73" name="TextBox 73"/>
          <p:cNvSpPr txBox="1"/>
          <p:nvPr/>
        </p:nvSpPr>
        <p:spPr>
          <a:xfrm>
            <a:off x="2046027" y="24890"/>
            <a:ext cx="14031954"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Неконденсационного Котла</a:t>
            </a:r>
          </a:p>
        </p:txBody>
      </p:sp>
      <p:sp>
        <p:nvSpPr>
          <p:cNvPr id="74" name="TextBox 74"/>
          <p:cNvSpPr txBox="1"/>
          <p:nvPr/>
        </p:nvSpPr>
        <p:spPr>
          <a:xfrm>
            <a:off x="5868257" y="9568815"/>
            <a:ext cx="2751369"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a:p>
            <a:pPr algn="ctr">
              <a:lnSpc>
                <a:spcPts val="2760"/>
              </a:lnSpc>
            </a:pPr>
            <a:endParaRPr lang="en-US" sz="2000" b="1" spc="196">
              <a:solidFill>
                <a:srgbClr val="231F20"/>
              </a:solidFill>
              <a:latin typeface="DM Sans Bold"/>
            </a:endParaRPr>
          </a:p>
        </p:txBody>
      </p:sp>
      <p:sp>
        <p:nvSpPr>
          <p:cNvPr id="75" name="TextBox 75"/>
          <p:cNvSpPr txBox="1"/>
          <p:nvPr/>
        </p:nvSpPr>
        <p:spPr>
          <a:xfrm>
            <a:off x="2418769" y="9568815"/>
            <a:ext cx="2954737" cy="177888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a:p>
            <a:pPr algn="ctr">
              <a:lnSpc>
                <a:spcPts val="2760"/>
              </a:lnSpc>
            </a:pPr>
            <a:endParaRPr lang="en-US" sz="2000" b="1" spc="196">
              <a:solidFill>
                <a:srgbClr val="231F20"/>
              </a:solidFill>
              <a:latin typeface="DM Sans Bold"/>
            </a:endParaRPr>
          </a:p>
        </p:txBody>
      </p:sp>
      <p:sp>
        <p:nvSpPr>
          <p:cNvPr id="76" name="TextBox 76"/>
          <p:cNvSpPr txBox="1"/>
          <p:nvPr/>
        </p:nvSpPr>
        <p:spPr>
          <a:xfrm>
            <a:off x="9114926" y="9568815"/>
            <a:ext cx="2751369" cy="177888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a:p>
            <a:pPr algn="ctr">
              <a:lnSpc>
                <a:spcPts val="2760"/>
              </a:lnSpc>
            </a:pPr>
            <a:endParaRPr lang="en-US" sz="2000" b="1" spc="196">
              <a:solidFill>
                <a:srgbClr val="231F20"/>
              </a:solidFill>
              <a:latin typeface="DM Sans Bold"/>
            </a:endParaRPr>
          </a:p>
        </p:txBody>
      </p:sp>
      <p:sp>
        <p:nvSpPr>
          <p:cNvPr id="77" name="TextBox 77"/>
          <p:cNvSpPr txBox="1"/>
          <p:nvPr/>
        </p:nvSpPr>
        <p:spPr>
          <a:xfrm>
            <a:off x="12573873" y="9568815"/>
            <a:ext cx="2860111" cy="1060740"/>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a:p>
            <a:pPr algn="ctr">
              <a:lnSpc>
                <a:spcPts val="2760"/>
              </a:lnSpc>
            </a:pPr>
            <a:endParaRPr lang="en-US" sz="2000" b="1" spc="196">
              <a:solidFill>
                <a:srgbClr val="231F20"/>
              </a:solidFill>
              <a:latin typeface="DM Sans Bold"/>
            </a:endParaRPr>
          </a:p>
        </p:txBody>
      </p:sp>
      <p:sp>
        <p:nvSpPr>
          <p:cNvPr id="78" name="TextBox 78"/>
          <p:cNvSpPr txBox="1"/>
          <p:nvPr/>
        </p:nvSpPr>
        <p:spPr>
          <a:xfrm>
            <a:off x="2622137" y="2021156"/>
            <a:ext cx="287000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79" name="TextBox 79"/>
          <p:cNvSpPr txBox="1"/>
          <p:nvPr/>
        </p:nvSpPr>
        <p:spPr>
          <a:xfrm>
            <a:off x="5868257" y="202115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80" name="TextBox 80"/>
          <p:cNvSpPr txBox="1"/>
          <p:nvPr/>
        </p:nvSpPr>
        <p:spPr>
          <a:xfrm>
            <a:off x="9114926" y="202115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81" name="TextBox 81"/>
          <p:cNvSpPr txBox="1"/>
          <p:nvPr/>
        </p:nvSpPr>
        <p:spPr>
          <a:xfrm>
            <a:off x="9144000" y="5813713"/>
            <a:ext cx="3085437"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ЭЛЕКТРОДОВ</a:t>
            </a:r>
          </a:p>
        </p:txBody>
      </p:sp>
      <p:sp>
        <p:nvSpPr>
          <p:cNvPr id="82" name="TextBox 82"/>
          <p:cNvSpPr txBox="1"/>
          <p:nvPr/>
        </p:nvSpPr>
        <p:spPr>
          <a:xfrm>
            <a:off x="12697344" y="5859313"/>
            <a:ext cx="3085437"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ТЕПЛООБМЕННИКА</a:t>
            </a:r>
          </a:p>
        </p:txBody>
      </p:sp>
      <p:sp>
        <p:nvSpPr>
          <p:cNvPr id="83" name="TextBox 83"/>
          <p:cNvSpPr txBox="1"/>
          <p:nvPr/>
        </p:nvSpPr>
        <p:spPr>
          <a:xfrm>
            <a:off x="12682614" y="2021156"/>
            <a:ext cx="2867648"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ГОРЕЛКИ</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678927"/>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TextBox 4"/>
          <p:cNvSpPr txBox="1"/>
          <p:nvPr/>
        </p:nvSpPr>
        <p:spPr>
          <a:xfrm>
            <a:off x="2622137" y="1143946"/>
            <a:ext cx="2893695"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5" name="Freeform 5"/>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357947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3872551" y="554315"/>
            <a:ext cx="250541" cy="25054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0" name="TextBox 10"/>
          <p:cNvSpPr txBox="1"/>
          <p:nvPr/>
        </p:nvSpPr>
        <p:spPr>
          <a:xfrm>
            <a:off x="5868257" y="114394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11" name="Freeform 11"/>
          <p:cNvSpPr/>
          <p:nvPr/>
        </p:nvSpPr>
        <p:spPr>
          <a:xfrm>
            <a:off x="682559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2" name="Group 12"/>
          <p:cNvGrpSpPr/>
          <p:nvPr/>
        </p:nvGrpSpPr>
        <p:grpSpPr>
          <a:xfrm>
            <a:off x="7118671" y="554315"/>
            <a:ext cx="250541" cy="25054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5" name="TextBox 15"/>
          <p:cNvSpPr txBox="1"/>
          <p:nvPr/>
        </p:nvSpPr>
        <p:spPr>
          <a:xfrm>
            <a:off x="9114926" y="114394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16" name="Freeform 16"/>
          <p:cNvSpPr/>
          <p:nvPr/>
        </p:nvSpPr>
        <p:spPr>
          <a:xfrm>
            <a:off x="10072267"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7" name="Group 17"/>
          <p:cNvGrpSpPr/>
          <p:nvPr/>
        </p:nvGrpSpPr>
        <p:grpSpPr>
          <a:xfrm>
            <a:off x="10365340" y="554315"/>
            <a:ext cx="250541" cy="250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0" name="TextBox 20"/>
          <p:cNvSpPr txBox="1"/>
          <p:nvPr/>
        </p:nvSpPr>
        <p:spPr>
          <a:xfrm>
            <a:off x="12682614" y="1143946"/>
            <a:ext cx="2920842"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ГОРЕЛКИ</a:t>
            </a:r>
          </a:p>
        </p:txBody>
      </p:sp>
      <p:sp>
        <p:nvSpPr>
          <p:cNvPr id="21" name="Freeform 21"/>
          <p:cNvSpPr/>
          <p:nvPr/>
        </p:nvSpPr>
        <p:spPr>
          <a:xfrm>
            <a:off x="13639955"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2" name="Group 22"/>
          <p:cNvGrpSpPr/>
          <p:nvPr/>
        </p:nvGrpSpPr>
        <p:grpSpPr>
          <a:xfrm>
            <a:off x="13933028" y="554315"/>
            <a:ext cx="250541" cy="25054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4" name="TextBox 2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5" name="AutoShape 25"/>
          <p:cNvSpPr/>
          <p:nvPr/>
        </p:nvSpPr>
        <p:spPr>
          <a:xfrm>
            <a:off x="15782780" y="679585"/>
            <a:ext cx="0" cy="2858826"/>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6" name="AutoShape 26"/>
          <p:cNvSpPr/>
          <p:nvPr/>
        </p:nvSpPr>
        <p:spPr>
          <a:xfrm>
            <a:off x="2549642" y="3539070"/>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7" name="TextBox 27"/>
          <p:cNvSpPr txBox="1"/>
          <p:nvPr/>
        </p:nvSpPr>
        <p:spPr>
          <a:xfrm>
            <a:off x="2367927" y="3980317"/>
            <a:ext cx="347175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28" name="Freeform 28"/>
          <p:cNvSpPr/>
          <p:nvPr/>
        </p:nvSpPr>
        <p:spPr>
          <a:xfrm>
            <a:off x="3577757" y="205072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TextBox 29"/>
          <p:cNvSpPr txBox="1"/>
          <p:nvPr/>
        </p:nvSpPr>
        <p:spPr>
          <a:xfrm>
            <a:off x="3669390" y="229830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30" name="Group 30"/>
          <p:cNvGrpSpPr/>
          <p:nvPr/>
        </p:nvGrpSpPr>
        <p:grpSpPr>
          <a:xfrm>
            <a:off x="3870830" y="3409736"/>
            <a:ext cx="250541" cy="25054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2" name="TextBox 3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3" name="TextBox 33"/>
          <p:cNvSpPr txBox="1"/>
          <p:nvPr/>
        </p:nvSpPr>
        <p:spPr>
          <a:xfrm>
            <a:off x="5877782" y="3980317"/>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ДВИГАТЕЛЯ ВЕНТИЛЯТОРА</a:t>
            </a:r>
          </a:p>
        </p:txBody>
      </p:sp>
      <p:sp>
        <p:nvSpPr>
          <p:cNvPr id="34" name="Freeform 34"/>
          <p:cNvSpPr/>
          <p:nvPr/>
        </p:nvSpPr>
        <p:spPr>
          <a:xfrm>
            <a:off x="6825598"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5" name="TextBox 35"/>
          <p:cNvSpPr txBox="1"/>
          <p:nvPr/>
        </p:nvSpPr>
        <p:spPr>
          <a:xfrm>
            <a:off x="6917231"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6" name="Group 36"/>
          <p:cNvGrpSpPr/>
          <p:nvPr/>
        </p:nvGrpSpPr>
        <p:grpSpPr>
          <a:xfrm>
            <a:off x="7118671" y="3390686"/>
            <a:ext cx="250541" cy="250541"/>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8" name="TextBox 3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9" name="TextBox 39"/>
          <p:cNvSpPr txBox="1"/>
          <p:nvPr/>
        </p:nvSpPr>
        <p:spPr>
          <a:xfrm>
            <a:off x="9114926" y="3980317"/>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ЭЛЕКТРОДОВ</a:t>
            </a:r>
          </a:p>
        </p:txBody>
      </p:sp>
      <p:sp>
        <p:nvSpPr>
          <p:cNvPr id="40" name="Freeform 40"/>
          <p:cNvSpPr/>
          <p:nvPr/>
        </p:nvSpPr>
        <p:spPr>
          <a:xfrm>
            <a:off x="10072267"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1" name="TextBox 41"/>
          <p:cNvSpPr txBox="1"/>
          <p:nvPr/>
        </p:nvSpPr>
        <p:spPr>
          <a:xfrm>
            <a:off x="10163900"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42" name="Group 42"/>
          <p:cNvGrpSpPr/>
          <p:nvPr/>
        </p:nvGrpSpPr>
        <p:grpSpPr>
          <a:xfrm>
            <a:off x="10365340" y="3390686"/>
            <a:ext cx="250541" cy="250541"/>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4" name="TextBox 4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5" name="TextBox 45"/>
          <p:cNvSpPr txBox="1"/>
          <p:nvPr/>
        </p:nvSpPr>
        <p:spPr>
          <a:xfrm>
            <a:off x="12573873" y="3980317"/>
            <a:ext cx="3029584"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ТЕПЛООБМЕННИКА</a:t>
            </a:r>
          </a:p>
        </p:txBody>
      </p:sp>
      <p:sp>
        <p:nvSpPr>
          <p:cNvPr id="46" name="Freeform 46"/>
          <p:cNvSpPr/>
          <p:nvPr/>
        </p:nvSpPr>
        <p:spPr>
          <a:xfrm>
            <a:off x="13639955"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47"/>
          <p:cNvSpPr txBox="1"/>
          <p:nvPr/>
        </p:nvSpPr>
        <p:spPr>
          <a:xfrm>
            <a:off x="13731588"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8" name="Group 48"/>
          <p:cNvGrpSpPr/>
          <p:nvPr/>
        </p:nvGrpSpPr>
        <p:grpSpPr>
          <a:xfrm>
            <a:off x="13933028" y="3390686"/>
            <a:ext cx="250541" cy="250541"/>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0" name="TextBox 5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1" name="AutoShape 51"/>
          <p:cNvSpPr/>
          <p:nvPr/>
        </p:nvSpPr>
        <p:spPr>
          <a:xfrm flipH="1">
            <a:off x="2593562" y="3535007"/>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2" name="AutoShape 52"/>
          <p:cNvSpPr/>
          <p:nvPr/>
        </p:nvSpPr>
        <p:spPr>
          <a:xfrm flipH="1">
            <a:off x="2593562" y="653409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53" name="TextBox 53"/>
          <p:cNvSpPr txBox="1"/>
          <p:nvPr/>
        </p:nvSpPr>
        <p:spPr>
          <a:xfrm>
            <a:off x="5839682" y="6984075"/>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54" name="Freeform 54"/>
          <p:cNvSpPr/>
          <p:nvPr/>
        </p:nvSpPr>
        <p:spPr>
          <a:xfrm>
            <a:off x="6797023" y="503543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5" name="TextBox 55"/>
          <p:cNvSpPr txBox="1"/>
          <p:nvPr/>
        </p:nvSpPr>
        <p:spPr>
          <a:xfrm>
            <a:off x="6888656" y="528301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6" name="Group 56"/>
          <p:cNvGrpSpPr/>
          <p:nvPr/>
        </p:nvGrpSpPr>
        <p:grpSpPr>
          <a:xfrm>
            <a:off x="7090096" y="6394445"/>
            <a:ext cx="250541" cy="250541"/>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8" name="TextBox 5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9" name="TextBox 59"/>
          <p:cNvSpPr txBox="1"/>
          <p:nvPr/>
        </p:nvSpPr>
        <p:spPr>
          <a:xfrm>
            <a:off x="9086351" y="6984075"/>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60" name="Freeform 60"/>
          <p:cNvSpPr/>
          <p:nvPr/>
        </p:nvSpPr>
        <p:spPr>
          <a:xfrm>
            <a:off x="10043692" y="503543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1" name="TextBox 61"/>
          <p:cNvSpPr txBox="1"/>
          <p:nvPr/>
        </p:nvSpPr>
        <p:spPr>
          <a:xfrm>
            <a:off x="10135325" y="528301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62" name="Group 62"/>
          <p:cNvGrpSpPr/>
          <p:nvPr/>
        </p:nvGrpSpPr>
        <p:grpSpPr>
          <a:xfrm>
            <a:off x="10336765" y="6394445"/>
            <a:ext cx="250541" cy="250541"/>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4" name="TextBox 6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5" name="TextBox 65"/>
          <p:cNvSpPr txBox="1"/>
          <p:nvPr/>
        </p:nvSpPr>
        <p:spPr>
          <a:xfrm>
            <a:off x="12545298" y="6984075"/>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
        <p:nvSpPr>
          <p:cNvPr id="66" name="Freeform 66"/>
          <p:cNvSpPr/>
          <p:nvPr/>
        </p:nvSpPr>
        <p:spPr>
          <a:xfrm>
            <a:off x="13611380" y="503543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7" name="TextBox 67"/>
          <p:cNvSpPr txBox="1"/>
          <p:nvPr/>
        </p:nvSpPr>
        <p:spPr>
          <a:xfrm>
            <a:off x="13703013" y="528301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68" name="Group 68"/>
          <p:cNvGrpSpPr/>
          <p:nvPr/>
        </p:nvGrpSpPr>
        <p:grpSpPr>
          <a:xfrm>
            <a:off x="13904453" y="6394445"/>
            <a:ext cx="250541" cy="250541"/>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70" name="TextBox 7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71" name="Freeform 71"/>
          <p:cNvSpPr/>
          <p:nvPr/>
        </p:nvSpPr>
        <p:spPr>
          <a:xfrm>
            <a:off x="3277608" y="4365127"/>
            <a:ext cx="1182457" cy="1796550"/>
          </a:xfrm>
          <a:custGeom>
            <a:avLst/>
            <a:gdLst/>
            <a:ahLst/>
            <a:cxnLst/>
            <a:rect l="l" t="t" r="r" b="b"/>
            <a:pathLst>
              <a:path w="1182457" h="1796550">
                <a:moveTo>
                  <a:pt x="0" y="0"/>
                </a:moveTo>
                <a:lnTo>
                  <a:pt x="1182456" y="0"/>
                </a:lnTo>
                <a:lnTo>
                  <a:pt x="1182456" y="1796551"/>
                </a:lnTo>
                <a:lnTo>
                  <a:pt x="0" y="17965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2" name="Group 72"/>
          <p:cNvGrpSpPr/>
          <p:nvPr/>
        </p:nvGrpSpPr>
        <p:grpSpPr>
          <a:xfrm>
            <a:off x="3695894" y="6304764"/>
            <a:ext cx="357582" cy="357582"/>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74" name="TextBox 74"/>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75" name="Group 75"/>
          <p:cNvGrpSpPr/>
          <p:nvPr/>
        </p:nvGrpSpPr>
        <p:grpSpPr>
          <a:xfrm>
            <a:off x="1447991" y="6784050"/>
            <a:ext cx="5350202" cy="3531531"/>
            <a:chOff x="0" y="-38100"/>
            <a:chExt cx="7133603" cy="4708709"/>
          </a:xfrm>
        </p:grpSpPr>
        <p:sp>
          <p:nvSpPr>
            <p:cNvPr id="76" name="TextBox 76"/>
            <p:cNvSpPr txBox="1"/>
            <p:nvPr/>
          </p:nvSpPr>
          <p:spPr>
            <a:xfrm>
              <a:off x="310401" y="-38100"/>
              <a:ext cx="5378122" cy="2294389"/>
            </a:xfrm>
            <a:prstGeom prst="rect">
              <a:avLst/>
            </a:prstGeom>
          </p:spPr>
          <p:txBody>
            <a:bodyPr lIns="0" tIns="0" rIns="0" bIns="0" rtlCol="0" anchor="t">
              <a:spAutoFit/>
            </a:bodyPr>
            <a:lstStyle/>
            <a:p>
              <a:pPr algn="ctr">
                <a:lnSpc>
                  <a:spcPts val="3387"/>
                </a:lnSpc>
              </a:pPr>
              <a:r>
                <a:rPr lang="en-US" sz="2454" b="1" spc="240">
                  <a:solidFill>
                    <a:srgbClr val="231F20"/>
                  </a:solidFill>
                  <a:latin typeface="DM Sans Bold"/>
                </a:rPr>
                <a:t>ОЧИСТКА ВТОРИЧНОГО ТЕПЛООБМЕННИКА (ОПЦИОНАЛЬНО)</a:t>
              </a:r>
            </a:p>
          </p:txBody>
        </p:sp>
        <p:sp>
          <p:nvSpPr>
            <p:cNvPr id="77" name="TextBox 77"/>
            <p:cNvSpPr txBox="1"/>
            <p:nvPr/>
          </p:nvSpPr>
          <p:spPr>
            <a:xfrm>
              <a:off x="0" y="2400414"/>
              <a:ext cx="7133603" cy="2270195"/>
            </a:xfrm>
            <a:prstGeom prst="rect">
              <a:avLst/>
            </a:prstGeom>
          </p:spPr>
          <p:txBody>
            <a:bodyPr lIns="0" tIns="0" rIns="0" bIns="0" rtlCol="0" anchor="t">
              <a:spAutoFit/>
            </a:bodyPr>
            <a:lstStyle/>
            <a:p>
              <a:pPr>
                <a:lnSpc>
                  <a:spcPts val="3359"/>
                </a:lnSpc>
              </a:pPr>
              <a:r>
                <a:rPr lang="en-US" sz="2400" b="1">
                  <a:solidFill>
                    <a:srgbClr val="2A2E3A"/>
                  </a:solidFill>
                  <a:latin typeface="Helios"/>
                </a:rPr>
                <a:t>Пластинчатый теплообменник очищается, если считается, что существует проблема с нагревом цепи DHW.</a:t>
              </a:r>
            </a:p>
          </p:txBody>
        </p:sp>
      </p:grpSp>
      <p:sp>
        <p:nvSpPr>
          <p:cNvPr id="78" name="TextBox 78"/>
          <p:cNvSpPr txBox="1"/>
          <p:nvPr/>
        </p:nvSpPr>
        <p:spPr>
          <a:xfrm>
            <a:off x="3408390" y="4675712"/>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9</a:t>
            </a:r>
          </a:p>
        </p:txBody>
      </p:sp>
      <p:sp>
        <p:nvSpPr>
          <p:cNvPr id="79" name="TextBox 79"/>
          <p:cNvSpPr txBox="1"/>
          <p:nvPr/>
        </p:nvSpPr>
        <p:spPr>
          <a:xfrm>
            <a:off x="2046027" y="24890"/>
            <a:ext cx="14031954"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Неконденсационного Котла</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678927"/>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357947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3872551" y="554315"/>
            <a:ext cx="250541" cy="25054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9" name="Freeform 9"/>
          <p:cNvSpPr/>
          <p:nvPr/>
        </p:nvSpPr>
        <p:spPr>
          <a:xfrm>
            <a:off x="682559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7118671" y="554315"/>
            <a:ext cx="250541" cy="25054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3" name="Freeform 13"/>
          <p:cNvSpPr/>
          <p:nvPr/>
        </p:nvSpPr>
        <p:spPr>
          <a:xfrm>
            <a:off x="10072267"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4" name="Group 14"/>
          <p:cNvGrpSpPr/>
          <p:nvPr/>
        </p:nvGrpSpPr>
        <p:grpSpPr>
          <a:xfrm>
            <a:off x="10365340" y="554315"/>
            <a:ext cx="250541" cy="250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7" name="Freeform 17"/>
          <p:cNvSpPr/>
          <p:nvPr/>
        </p:nvSpPr>
        <p:spPr>
          <a:xfrm>
            <a:off x="13639955"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8" name="Group 18"/>
          <p:cNvGrpSpPr/>
          <p:nvPr/>
        </p:nvGrpSpPr>
        <p:grpSpPr>
          <a:xfrm>
            <a:off x="13933028" y="554315"/>
            <a:ext cx="250541" cy="25054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1" name="AutoShape 21"/>
          <p:cNvSpPr/>
          <p:nvPr/>
        </p:nvSpPr>
        <p:spPr>
          <a:xfrm>
            <a:off x="15782780" y="679585"/>
            <a:ext cx="0" cy="2858826"/>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2" name="AutoShape 22"/>
          <p:cNvSpPr/>
          <p:nvPr/>
        </p:nvSpPr>
        <p:spPr>
          <a:xfrm>
            <a:off x="2549642" y="3539070"/>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3" name="Freeform 23"/>
          <p:cNvSpPr/>
          <p:nvPr/>
        </p:nvSpPr>
        <p:spPr>
          <a:xfrm>
            <a:off x="3577757" y="205072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TextBox 24"/>
          <p:cNvSpPr txBox="1"/>
          <p:nvPr/>
        </p:nvSpPr>
        <p:spPr>
          <a:xfrm>
            <a:off x="3669390" y="229830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25" name="Group 25"/>
          <p:cNvGrpSpPr/>
          <p:nvPr/>
        </p:nvGrpSpPr>
        <p:grpSpPr>
          <a:xfrm>
            <a:off x="3870830" y="3409736"/>
            <a:ext cx="250541" cy="25054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7" name="TextBox 2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8" name="Freeform 28"/>
          <p:cNvSpPr/>
          <p:nvPr/>
        </p:nvSpPr>
        <p:spPr>
          <a:xfrm>
            <a:off x="6825598"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TextBox 29"/>
          <p:cNvSpPr txBox="1"/>
          <p:nvPr/>
        </p:nvSpPr>
        <p:spPr>
          <a:xfrm>
            <a:off x="6917231"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0" name="Group 30"/>
          <p:cNvGrpSpPr/>
          <p:nvPr/>
        </p:nvGrpSpPr>
        <p:grpSpPr>
          <a:xfrm>
            <a:off x="7118671" y="3390686"/>
            <a:ext cx="250541" cy="25054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2" name="TextBox 3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3" name="Freeform 33"/>
          <p:cNvSpPr/>
          <p:nvPr/>
        </p:nvSpPr>
        <p:spPr>
          <a:xfrm>
            <a:off x="10072267"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4" name="TextBox 34"/>
          <p:cNvSpPr txBox="1"/>
          <p:nvPr/>
        </p:nvSpPr>
        <p:spPr>
          <a:xfrm>
            <a:off x="10163900"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35" name="Group 35"/>
          <p:cNvGrpSpPr/>
          <p:nvPr/>
        </p:nvGrpSpPr>
        <p:grpSpPr>
          <a:xfrm>
            <a:off x="10365340" y="3390686"/>
            <a:ext cx="250541" cy="250541"/>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7" name="TextBox 3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8" name="Freeform 38"/>
          <p:cNvSpPr/>
          <p:nvPr/>
        </p:nvSpPr>
        <p:spPr>
          <a:xfrm>
            <a:off x="13639955"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TextBox 39"/>
          <p:cNvSpPr txBox="1"/>
          <p:nvPr/>
        </p:nvSpPr>
        <p:spPr>
          <a:xfrm>
            <a:off x="13731588"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0" name="Group 40"/>
          <p:cNvGrpSpPr/>
          <p:nvPr/>
        </p:nvGrpSpPr>
        <p:grpSpPr>
          <a:xfrm>
            <a:off x="13933028" y="3390686"/>
            <a:ext cx="250541" cy="25054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3" name="AutoShape 43"/>
          <p:cNvSpPr/>
          <p:nvPr/>
        </p:nvSpPr>
        <p:spPr>
          <a:xfrm flipH="1">
            <a:off x="2593562" y="3535007"/>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4" name="AutoShape 44"/>
          <p:cNvSpPr/>
          <p:nvPr/>
        </p:nvSpPr>
        <p:spPr>
          <a:xfrm flipH="1">
            <a:off x="2593562" y="653409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5" name="TextBox 45"/>
          <p:cNvSpPr txBox="1"/>
          <p:nvPr/>
        </p:nvSpPr>
        <p:spPr>
          <a:xfrm>
            <a:off x="2384874" y="6988139"/>
            <a:ext cx="2988632"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p:txBody>
      </p:sp>
      <p:sp>
        <p:nvSpPr>
          <p:cNvPr id="46" name="Freeform 46"/>
          <p:cNvSpPr/>
          <p:nvPr/>
        </p:nvSpPr>
        <p:spPr>
          <a:xfrm>
            <a:off x="3579478" y="5039497"/>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47"/>
          <p:cNvSpPr txBox="1"/>
          <p:nvPr/>
        </p:nvSpPr>
        <p:spPr>
          <a:xfrm>
            <a:off x="3671111" y="5287077"/>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48" name="Group 48"/>
          <p:cNvGrpSpPr/>
          <p:nvPr/>
        </p:nvGrpSpPr>
        <p:grpSpPr>
          <a:xfrm>
            <a:off x="3872551" y="6398508"/>
            <a:ext cx="250541" cy="250541"/>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0" name="TextBox 5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1" name="Freeform 51"/>
          <p:cNvSpPr/>
          <p:nvPr/>
        </p:nvSpPr>
        <p:spPr>
          <a:xfrm>
            <a:off x="10043692" y="503543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2" name="TextBox 52"/>
          <p:cNvSpPr txBox="1"/>
          <p:nvPr/>
        </p:nvSpPr>
        <p:spPr>
          <a:xfrm>
            <a:off x="10135325" y="528301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53" name="Group 53"/>
          <p:cNvGrpSpPr/>
          <p:nvPr/>
        </p:nvGrpSpPr>
        <p:grpSpPr>
          <a:xfrm>
            <a:off x="10336765" y="6394445"/>
            <a:ext cx="250541" cy="250541"/>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5" name="TextBox 5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6" name="Freeform 56"/>
          <p:cNvSpPr/>
          <p:nvPr/>
        </p:nvSpPr>
        <p:spPr>
          <a:xfrm>
            <a:off x="13611380" y="503543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7" name="TextBox 57"/>
          <p:cNvSpPr txBox="1"/>
          <p:nvPr/>
        </p:nvSpPr>
        <p:spPr>
          <a:xfrm>
            <a:off x="13703013" y="528301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58" name="Group 58"/>
          <p:cNvGrpSpPr/>
          <p:nvPr/>
        </p:nvGrpSpPr>
        <p:grpSpPr>
          <a:xfrm>
            <a:off x="13904453" y="6394445"/>
            <a:ext cx="250541" cy="250541"/>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60" name="TextBox 6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1" name="Freeform 61"/>
          <p:cNvSpPr/>
          <p:nvPr/>
        </p:nvSpPr>
        <p:spPr>
          <a:xfrm>
            <a:off x="6643315" y="4365127"/>
            <a:ext cx="1182457" cy="1796550"/>
          </a:xfrm>
          <a:custGeom>
            <a:avLst/>
            <a:gdLst/>
            <a:ahLst/>
            <a:cxnLst/>
            <a:rect l="l" t="t" r="r" b="b"/>
            <a:pathLst>
              <a:path w="1182457" h="1796550">
                <a:moveTo>
                  <a:pt x="0" y="0"/>
                </a:moveTo>
                <a:lnTo>
                  <a:pt x="1182457" y="0"/>
                </a:lnTo>
                <a:lnTo>
                  <a:pt x="1182457" y="1796551"/>
                </a:lnTo>
                <a:lnTo>
                  <a:pt x="0" y="17965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2" name="Group 62"/>
          <p:cNvGrpSpPr/>
          <p:nvPr/>
        </p:nvGrpSpPr>
        <p:grpSpPr>
          <a:xfrm>
            <a:off x="7061601" y="6304764"/>
            <a:ext cx="357582" cy="357582"/>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64" name="TextBox 64"/>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65" name="Group 65"/>
          <p:cNvGrpSpPr/>
          <p:nvPr/>
        </p:nvGrpSpPr>
        <p:grpSpPr>
          <a:xfrm>
            <a:off x="4813698" y="7207652"/>
            <a:ext cx="5350202" cy="2793834"/>
            <a:chOff x="0" y="-47625"/>
            <a:chExt cx="7133603" cy="3725111"/>
          </a:xfrm>
        </p:grpSpPr>
        <p:sp>
          <p:nvSpPr>
            <p:cNvPr id="66" name="TextBox 66"/>
            <p:cNvSpPr txBox="1"/>
            <p:nvPr/>
          </p:nvSpPr>
          <p:spPr>
            <a:xfrm>
              <a:off x="310401" y="-47625"/>
              <a:ext cx="5378122" cy="1299929"/>
            </a:xfrm>
            <a:prstGeom prst="rect">
              <a:avLst/>
            </a:prstGeom>
          </p:spPr>
          <p:txBody>
            <a:bodyPr lIns="0" tIns="0" rIns="0" bIns="0" rtlCol="0" anchor="t">
              <a:spAutoFit/>
            </a:bodyPr>
            <a:lstStyle/>
            <a:p>
              <a:pPr algn="ctr">
                <a:lnSpc>
                  <a:spcPts val="3939"/>
                </a:lnSpc>
              </a:pPr>
              <a:r>
                <a:rPr lang="en-US" sz="2854" b="1" spc="279">
                  <a:solidFill>
                    <a:srgbClr val="231F20"/>
                  </a:solidFill>
                  <a:latin typeface="DM Sans Bold"/>
                </a:rPr>
                <a:t>ГЕНЕРАЛЬНАЯ ОЧИЩЕНИИ</a:t>
              </a:r>
            </a:p>
          </p:txBody>
        </p:sp>
        <p:sp>
          <p:nvSpPr>
            <p:cNvPr id="67" name="TextBox 67"/>
            <p:cNvSpPr txBox="1"/>
            <p:nvPr/>
          </p:nvSpPr>
          <p:spPr>
            <a:xfrm>
              <a:off x="0" y="1407292"/>
              <a:ext cx="7133603" cy="2270194"/>
            </a:xfrm>
            <a:prstGeom prst="rect">
              <a:avLst/>
            </a:prstGeom>
          </p:spPr>
          <p:txBody>
            <a:bodyPr lIns="0" tIns="0" rIns="0" bIns="0" rtlCol="0" anchor="t">
              <a:spAutoFit/>
            </a:bodyPr>
            <a:lstStyle/>
            <a:p>
              <a:pPr>
                <a:lnSpc>
                  <a:spcPts val="3359"/>
                </a:lnSpc>
              </a:pPr>
              <a:r>
                <a:rPr lang="en-US" sz="2400" b="1">
                  <a:solidFill>
                    <a:srgbClr val="2A2E3A"/>
                  </a:solidFill>
                  <a:latin typeface="Helios"/>
                </a:rPr>
                <a:t>Грязь и загрязнения, содержащиеся в приборе, удаляются пылесосом и влажной тряпкой.</a:t>
              </a:r>
            </a:p>
          </p:txBody>
        </p:sp>
      </p:grpSp>
      <p:sp>
        <p:nvSpPr>
          <p:cNvPr id="68" name="TextBox 68"/>
          <p:cNvSpPr txBox="1"/>
          <p:nvPr/>
        </p:nvSpPr>
        <p:spPr>
          <a:xfrm>
            <a:off x="6774098" y="4675712"/>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10</a:t>
            </a:r>
          </a:p>
        </p:txBody>
      </p:sp>
      <p:sp>
        <p:nvSpPr>
          <p:cNvPr id="69" name="TextBox 69"/>
          <p:cNvSpPr txBox="1"/>
          <p:nvPr/>
        </p:nvSpPr>
        <p:spPr>
          <a:xfrm>
            <a:off x="2046027" y="24890"/>
            <a:ext cx="14031954"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Неконденсационного Котла</a:t>
            </a:r>
          </a:p>
        </p:txBody>
      </p:sp>
      <p:sp>
        <p:nvSpPr>
          <p:cNvPr id="70" name="TextBox 70"/>
          <p:cNvSpPr txBox="1"/>
          <p:nvPr/>
        </p:nvSpPr>
        <p:spPr>
          <a:xfrm>
            <a:off x="9086351" y="6984075"/>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71" name="TextBox 71"/>
          <p:cNvSpPr txBox="1"/>
          <p:nvPr/>
        </p:nvSpPr>
        <p:spPr>
          <a:xfrm>
            <a:off x="12545298" y="6984075"/>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
        <p:nvSpPr>
          <p:cNvPr id="72" name="TextBox 72"/>
          <p:cNvSpPr txBox="1"/>
          <p:nvPr/>
        </p:nvSpPr>
        <p:spPr>
          <a:xfrm>
            <a:off x="2622137" y="1143946"/>
            <a:ext cx="2893695"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73" name="TextBox 73"/>
          <p:cNvSpPr txBox="1"/>
          <p:nvPr/>
        </p:nvSpPr>
        <p:spPr>
          <a:xfrm>
            <a:off x="5868257" y="114394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74" name="TextBox 74"/>
          <p:cNvSpPr txBox="1"/>
          <p:nvPr/>
        </p:nvSpPr>
        <p:spPr>
          <a:xfrm>
            <a:off x="9114926" y="114394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75" name="TextBox 75"/>
          <p:cNvSpPr txBox="1"/>
          <p:nvPr/>
        </p:nvSpPr>
        <p:spPr>
          <a:xfrm>
            <a:off x="5868257" y="3980317"/>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ДВИГАТЕЛЯ ВЕНТИЛЯТОРА</a:t>
            </a:r>
          </a:p>
        </p:txBody>
      </p:sp>
      <p:sp>
        <p:nvSpPr>
          <p:cNvPr id="76" name="TextBox 76"/>
          <p:cNvSpPr txBox="1"/>
          <p:nvPr/>
        </p:nvSpPr>
        <p:spPr>
          <a:xfrm>
            <a:off x="2367927" y="3980317"/>
            <a:ext cx="347175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77" name="TextBox 77"/>
          <p:cNvSpPr txBox="1"/>
          <p:nvPr/>
        </p:nvSpPr>
        <p:spPr>
          <a:xfrm>
            <a:off x="9114926" y="3980317"/>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ЭЛЕКТРОДОВ</a:t>
            </a:r>
          </a:p>
        </p:txBody>
      </p:sp>
      <p:sp>
        <p:nvSpPr>
          <p:cNvPr id="78" name="TextBox 78"/>
          <p:cNvSpPr txBox="1"/>
          <p:nvPr/>
        </p:nvSpPr>
        <p:spPr>
          <a:xfrm>
            <a:off x="12573873" y="3980317"/>
            <a:ext cx="3029584"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ТЕПЛООБМЕННИКА</a:t>
            </a:r>
          </a:p>
        </p:txBody>
      </p:sp>
      <p:sp>
        <p:nvSpPr>
          <p:cNvPr id="79" name="TextBox 79"/>
          <p:cNvSpPr txBox="1"/>
          <p:nvPr/>
        </p:nvSpPr>
        <p:spPr>
          <a:xfrm>
            <a:off x="12682614" y="1143946"/>
            <a:ext cx="2920842"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ГОРЕЛКИ</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678927"/>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357947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3872551" y="554315"/>
            <a:ext cx="250541" cy="25054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9" name="Freeform 9"/>
          <p:cNvSpPr/>
          <p:nvPr/>
        </p:nvSpPr>
        <p:spPr>
          <a:xfrm>
            <a:off x="682559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7118671" y="554315"/>
            <a:ext cx="250541" cy="25054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3" name="Freeform 13"/>
          <p:cNvSpPr/>
          <p:nvPr/>
        </p:nvSpPr>
        <p:spPr>
          <a:xfrm>
            <a:off x="10072267"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4" name="Group 14"/>
          <p:cNvGrpSpPr/>
          <p:nvPr/>
        </p:nvGrpSpPr>
        <p:grpSpPr>
          <a:xfrm>
            <a:off x="10365340" y="554315"/>
            <a:ext cx="250541" cy="250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7" name="Freeform 17"/>
          <p:cNvSpPr/>
          <p:nvPr/>
        </p:nvSpPr>
        <p:spPr>
          <a:xfrm>
            <a:off x="13639955"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8" name="Group 18"/>
          <p:cNvGrpSpPr/>
          <p:nvPr/>
        </p:nvGrpSpPr>
        <p:grpSpPr>
          <a:xfrm>
            <a:off x="13933028" y="554315"/>
            <a:ext cx="250541" cy="25054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1" name="AutoShape 21"/>
          <p:cNvSpPr/>
          <p:nvPr/>
        </p:nvSpPr>
        <p:spPr>
          <a:xfrm>
            <a:off x="15782780" y="679585"/>
            <a:ext cx="0" cy="2858826"/>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2" name="AutoShape 22"/>
          <p:cNvSpPr/>
          <p:nvPr/>
        </p:nvSpPr>
        <p:spPr>
          <a:xfrm>
            <a:off x="2549642" y="3539070"/>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3" name="Freeform 23"/>
          <p:cNvSpPr/>
          <p:nvPr/>
        </p:nvSpPr>
        <p:spPr>
          <a:xfrm>
            <a:off x="3577757" y="205072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TextBox 24"/>
          <p:cNvSpPr txBox="1"/>
          <p:nvPr/>
        </p:nvSpPr>
        <p:spPr>
          <a:xfrm>
            <a:off x="3669390" y="229830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25" name="Group 25"/>
          <p:cNvGrpSpPr/>
          <p:nvPr/>
        </p:nvGrpSpPr>
        <p:grpSpPr>
          <a:xfrm>
            <a:off x="3870830" y="3409736"/>
            <a:ext cx="250541" cy="25054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7" name="TextBox 2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8" name="Freeform 28"/>
          <p:cNvSpPr/>
          <p:nvPr/>
        </p:nvSpPr>
        <p:spPr>
          <a:xfrm>
            <a:off x="6825598"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TextBox 29"/>
          <p:cNvSpPr txBox="1"/>
          <p:nvPr/>
        </p:nvSpPr>
        <p:spPr>
          <a:xfrm>
            <a:off x="6917231"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0" name="Group 30"/>
          <p:cNvGrpSpPr/>
          <p:nvPr/>
        </p:nvGrpSpPr>
        <p:grpSpPr>
          <a:xfrm>
            <a:off x="7118671" y="3390686"/>
            <a:ext cx="250541" cy="25054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2" name="TextBox 3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3" name="Freeform 33"/>
          <p:cNvSpPr/>
          <p:nvPr/>
        </p:nvSpPr>
        <p:spPr>
          <a:xfrm>
            <a:off x="10072267"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4" name="TextBox 34"/>
          <p:cNvSpPr txBox="1"/>
          <p:nvPr/>
        </p:nvSpPr>
        <p:spPr>
          <a:xfrm>
            <a:off x="10163900"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35" name="Group 35"/>
          <p:cNvGrpSpPr/>
          <p:nvPr/>
        </p:nvGrpSpPr>
        <p:grpSpPr>
          <a:xfrm>
            <a:off x="10365340" y="3390686"/>
            <a:ext cx="250541" cy="250541"/>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7" name="TextBox 3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8" name="Freeform 38"/>
          <p:cNvSpPr/>
          <p:nvPr/>
        </p:nvSpPr>
        <p:spPr>
          <a:xfrm>
            <a:off x="13639955"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TextBox 39"/>
          <p:cNvSpPr txBox="1"/>
          <p:nvPr/>
        </p:nvSpPr>
        <p:spPr>
          <a:xfrm>
            <a:off x="13731588"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0" name="Group 40"/>
          <p:cNvGrpSpPr/>
          <p:nvPr/>
        </p:nvGrpSpPr>
        <p:grpSpPr>
          <a:xfrm>
            <a:off x="13933028" y="3390686"/>
            <a:ext cx="250541" cy="25054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3" name="AutoShape 43"/>
          <p:cNvSpPr/>
          <p:nvPr/>
        </p:nvSpPr>
        <p:spPr>
          <a:xfrm flipH="1">
            <a:off x="2593562" y="3535007"/>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4" name="AutoShape 44"/>
          <p:cNvSpPr/>
          <p:nvPr/>
        </p:nvSpPr>
        <p:spPr>
          <a:xfrm flipH="1">
            <a:off x="2593562" y="653409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5" name="Freeform 45"/>
          <p:cNvSpPr/>
          <p:nvPr/>
        </p:nvSpPr>
        <p:spPr>
          <a:xfrm>
            <a:off x="3579478" y="504923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6" name="TextBox 46"/>
          <p:cNvSpPr txBox="1"/>
          <p:nvPr/>
        </p:nvSpPr>
        <p:spPr>
          <a:xfrm>
            <a:off x="3671111" y="52968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47" name="Group 47"/>
          <p:cNvGrpSpPr/>
          <p:nvPr/>
        </p:nvGrpSpPr>
        <p:grpSpPr>
          <a:xfrm>
            <a:off x="3872551" y="6408240"/>
            <a:ext cx="250541" cy="250541"/>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9" name="TextBox 4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0" name="Freeform 50"/>
          <p:cNvSpPr/>
          <p:nvPr/>
        </p:nvSpPr>
        <p:spPr>
          <a:xfrm>
            <a:off x="6821500" y="5061984"/>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1" name="TextBox 51"/>
          <p:cNvSpPr txBox="1"/>
          <p:nvPr/>
        </p:nvSpPr>
        <p:spPr>
          <a:xfrm>
            <a:off x="6913133" y="530956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2" name="Group 52"/>
          <p:cNvGrpSpPr/>
          <p:nvPr/>
        </p:nvGrpSpPr>
        <p:grpSpPr>
          <a:xfrm>
            <a:off x="7114573" y="6420994"/>
            <a:ext cx="250541" cy="250541"/>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4" name="TextBox 5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5" name="Freeform 55"/>
          <p:cNvSpPr/>
          <p:nvPr/>
        </p:nvSpPr>
        <p:spPr>
          <a:xfrm>
            <a:off x="13611380" y="5035434"/>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6" name="TextBox 56"/>
          <p:cNvSpPr txBox="1"/>
          <p:nvPr/>
        </p:nvSpPr>
        <p:spPr>
          <a:xfrm>
            <a:off x="13703013" y="528301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12</a:t>
            </a:r>
          </a:p>
        </p:txBody>
      </p:sp>
      <p:grpSp>
        <p:nvGrpSpPr>
          <p:cNvPr id="57" name="Group 57"/>
          <p:cNvGrpSpPr/>
          <p:nvPr/>
        </p:nvGrpSpPr>
        <p:grpSpPr>
          <a:xfrm>
            <a:off x="13904453" y="6394445"/>
            <a:ext cx="250541" cy="250541"/>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9" name="TextBox 5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0" name="Freeform 60"/>
          <p:cNvSpPr/>
          <p:nvPr/>
        </p:nvSpPr>
        <p:spPr>
          <a:xfrm>
            <a:off x="9856122" y="4374652"/>
            <a:ext cx="1182457" cy="1796550"/>
          </a:xfrm>
          <a:custGeom>
            <a:avLst/>
            <a:gdLst/>
            <a:ahLst/>
            <a:cxnLst/>
            <a:rect l="l" t="t" r="r" b="b"/>
            <a:pathLst>
              <a:path w="1182457" h="1796550">
                <a:moveTo>
                  <a:pt x="0" y="0"/>
                </a:moveTo>
                <a:lnTo>
                  <a:pt x="1182457" y="0"/>
                </a:lnTo>
                <a:lnTo>
                  <a:pt x="1182457" y="1796551"/>
                </a:lnTo>
                <a:lnTo>
                  <a:pt x="0" y="17965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1" name="Group 61"/>
          <p:cNvGrpSpPr/>
          <p:nvPr/>
        </p:nvGrpSpPr>
        <p:grpSpPr>
          <a:xfrm>
            <a:off x="10274408" y="6314289"/>
            <a:ext cx="357582" cy="357582"/>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63" name="TextBox 63"/>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64" name="Group 64"/>
          <p:cNvGrpSpPr/>
          <p:nvPr/>
        </p:nvGrpSpPr>
        <p:grpSpPr>
          <a:xfrm>
            <a:off x="8124810" y="6807602"/>
            <a:ext cx="5589368" cy="3164913"/>
            <a:chOff x="0" y="-47625"/>
            <a:chExt cx="7452491" cy="4219885"/>
          </a:xfrm>
        </p:grpSpPr>
        <p:sp>
          <p:nvSpPr>
            <p:cNvPr id="65" name="TextBox 65"/>
            <p:cNvSpPr txBox="1"/>
            <p:nvPr/>
          </p:nvSpPr>
          <p:spPr>
            <a:xfrm>
              <a:off x="324278" y="-47625"/>
              <a:ext cx="5618536" cy="1760464"/>
            </a:xfrm>
            <a:prstGeom prst="rect">
              <a:avLst/>
            </a:prstGeom>
          </p:spPr>
          <p:txBody>
            <a:bodyPr lIns="0" tIns="0" rIns="0" bIns="0" rtlCol="0" anchor="t">
              <a:spAutoFit/>
            </a:bodyPr>
            <a:lstStyle/>
            <a:p>
              <a:pPr algn="ctr">
                <a:lnSpc>
                  <a:spcPts val="3525"/>
                </a:lnSpc>
              </a:pPr>
              <a:r>
                <a:rPr lang="en-US" sz="2554" b="1" spc="250">
                  <a:solidFill>
                    <a:srgbClr val="231F20"/>
                  </a:solidFill>
                  <a:latin typeface="DM Sans Bold"/>
                </a:rPr>
                <a:t>ОЧИСТКА ВХОДНОГО И ВЫХОДНОГО ФИЛЬТРОВ</a:t>
              </a:r>
            </a:p>
          </p:txBody>
        </p:sp>
        <p:sp>
          <p:nvSpPr>
            <p:cNvPr id="66" name="TextBox 66"/>
            <p:cNvSpPr txBox="1"/>
            <p:nvPr/>
          </p:nvSpPr>
          <p:spPr>
            <a:xfrm>
              <a:off x="0" y="1902065"/>
              <a:ext cx="7452491" cy="2270195"/>
            </a:xfrm>
            <a:prstGeom prst="rect">
              <a:avLst/>
            </a:prstGeom>
          </p:spPr>
          <p:txBody>
            <a:bodyPr lIns="0" tIns="0" rIns="0" bIns="0" rtlCol="0" anchor="t">
              <a:spAutoFit/>
            </a:bodyPr>
            <a:lstStyle/>
            <a:p>
              <a:pPr>
                <a:lnSpc>
                  <a:spcPts val="3359"/>
                </a:lnSpc>
              </a:pPr>
              <a:r>
                <a:rPr lang="en-US" sz="2400" b="1">
                  <a:solidFill>
                    <a:srgbClr val="2A2E3A"/>
                  </a:solidFill>
                  <a:latin typeface="Helios"/>
                </a:rPr>
                <a:t>Фильтры на 2 впускных трубах, расположенных под прибором, снимаются, очищаются и снова устанавливаются.</a:t>
              </a:r>
            </a:p>
          </p:txBody>
        </p:sp>
      </p:grpSp>
      <p:sp>
        <p:nvSpPr>
          <p:cNvPr id="67" name="TextBox 67"/>
          <p:cNvSpPr txBox="1"/>
          <p:nvPr/>
        </p:nvSpPr>
        <p:spPr>
          <a:xfrm>
            <a:off x="9986905" y="4685237"/>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11</a:t>
            </a:r>
          </a:p>
        </p:txBody>
      </p:sp>
      <p:sp>
        <p:nvSpPr>
          <p:cNvPr id="68" name="TextBox 68"/>
          <p:cNvSpPr txBox="1"/>
          <p:nvPr/>
        </p:nvSpPr>
        <p:spPr>
          <a:xfrm>
            <a:off x="2046027" y="24890"/>
            <a:ext cx="14031954"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Неконденсационного Котла</a:t>
            </a:r>
          </a:p>
        </p:txBody>
      </p:sp>
      <p:sp>
        <p:nvSpPr>
          <p:cNvPr id="69" name="TextBox 69"/>
          <p:cNvSpPr txBox="1"/>
          <p:nvPr/>
        </p:nvSpPr>
        <p:spPr>
          <a:xfrm>
            <a:off x="5839682" y="6984075"/>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70" name="TextBox 70"/>
          <p:cNvSpPr txBox="1"/>
          <p:nvPr/>
        </p:nvSpPr>
        <p:spPr>
          <a:xfrm>
            <a:off x="2384874" y="6988139"/>
            <a:ext cx="2988632"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p:txBody>
      </p:sp>
      <p:sp>
        <p:nvSpPr>
          <p:cNvPr id="71" name="TextBox 71"/>
          <p:cNvSpPr txBox="1"/>
          <p:nvPr/>
        </p:nvSpPr>
        <p:spPr>
          <a:xfrm>
            <a:off x="12545298" y="6984075"/>
            <a:ext cx="2860111"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ТЕСТИРОВАНИЕ И ВЫКЛЮЧЕНИЕ</a:t>
            </a:r>
          </a:p>
        </p:txBody>
      </p:sp>
      <p:sp>
        <p:nvSpPr>
          <p:cNvPr id="72" name="TextBox 72"/>
          <p:cNvSpPr txBox="1"/>
          <p:nvPr/>
        </p:nvSpPr>
        <p:spPr>
          <a:xfrm>
            <a:off x="2622137" y="1143946"/>
            <a:ext cx="2893695"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73" name="TextBox 73"/>
          <p:cNvSpPr txBox="1"/>
          <p:nvPr/>
        </p:nvSpPr>
        <p:spPr>
          <a:xfrm>
            <a:off x="5868257" y="114394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74" name="TextBox 74"/>
          <p:cNvSpPr txBox="1"/>
          <p:nvPr/>
        </p:nvSpPr>
        <p:spPr>
          <a:xfrm>
            <a:off x="9114926" y="114394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75" name="TextBox 75"/>
          <p:cNvSpPr txBox="1"/>
          <p:nvPr/>
        </p:nvSpPr>
        <p:spPr>
          <a:xfrm>
            <a:off x="5868257" y="3980317"/>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ДВИГАТЕЛЯ ВЕНТИЛЯТОРА</a:t>
            </a:r>
          </a:p>
        </p:txBody>
      </p:sp>
      <p:sp>
        <p:nvSpPr>
          <p:cNvPr id="76" name="TextBox 76"/>
          <p:cNvSpPr txBox="1"/>
          <p:nvPr/>
        </p:nvSpPr>
        <p:spPr>
          <a:xfrm>
            <a:off x="2367927" y="3980317"/>
            <a:ext cx="347175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77" name="TextBox 77"/>
          <p:cNvSpPr txBox="1"/>
          <p:nvPr/>
        </p:nvSpPr>
        <p:spPr>
          <a:xfrm>
            <a:off x="9114926" y="3980317"/>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ЭЛЕКТРОДОВ</a:t>
            </a:r>
          </a:p>
        </p:txBody>
      </p:sp>
      <p:sp>
        <p:nvSpPr>
          <p:cNvPr id="78" name="TextBox 78"/>
          <p:cNvSpPr txBox="1"/>
          <p:nvPr/>
        </p:nvSpPr>
        <p:spPr>
          <a:xfrm>
            <a:off x="12573873" y="3980317"/>
            <a:ext cx="3029584"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ТЕПЛООБМЕННИКА</a:t>
            </a:r>
          </a:p>
        </p:txBody>
      </p:sp>
      <p:sp>
        <p:nvSpPr>
          <p:cNvPr id="79" name="TextBox 79"/>
          <p:cNvSpPr txBox="1"/>
          <p:nvPr/>
        </p:nvSpPr>
        <p:spPr>
          <a:xfrm>
            <a:off x="12682614" y="1143946"/>
            <a:ext cx="2920842"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ГОРЕЛКИ</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035253">
            <a:off x="15528164" y="5120382"/>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762995" y="678927"/>
            <a:ext cx="13019786" cy="658"/>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4" name="Freeform 4"/>
          <p:cNvSpPr/>
          <p:nvPr/>
        </p:nvSpPr>
        <p:spPr>
          <a:xfrm rot="-10799999">
            <a:off x="-3239798" y="-682206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357947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3872551" y="554315"/>
            <a:ext cx="250541" cy="25054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9" name="Freeform 9"/>
          <p:cNvSpPr/>
          <p:nvPr/>
        </p:nvSpPr>
        <p:spPr>
          <a:xfrm>
            <a:off x="6825598"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7118671" y="554315"/>
            <a:ext cx="250541" cy="25054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3" name="Freeform 13"/>
          <p:cNvSpPr/>
          <p:nvPr/>
        </p:nvSpPr>
        <p:spPr>
          <a:xfrm>
            <a:off x="10072267"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4" name="Group 14"/>
          <p:cNvGrpSpPr/>
          <p:nvPr/>
        </p:nvGrpSpPr>
        <p:grpSpPr>
          <a:xfrm>
            <a:off x="10365340" y="554315"/>
            <a:ext cx="250541" cy="250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17" name="Freeform 17"/>
          <p:cNvSpPr/>
          <p:nvPr/>
        </p:nvSpPr>
        <p:spPr>
          <a:xfrm>
            <a:off x="13639955" y="-80469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8" name="Group 18"/>
          <p:cNvGrpSpPr/>
          <p:nvPr/>
        </p:nvGrpSpPr>
        <p:grpSpPr>
          <a:xfrm>
            <a:off x="13933028" y="554315"/>
            <a:ext cx="250541" cy="25054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1" name="AutoShape 21"/>
          <p:cNvSpPr/>
          <p:nvPr/>
        </p:nvSpPr>
        <p:spPr>
          <a:xfrm>
            <a:off x="15782780" y="679585"/>
            <a:ext cx="0" cy="2858826"/>
          </a:xfrm>
          <a:prstGeom prst="line">
            <a:avLst/>
          </a:prstGeom>
          <a:ln w="38100" cap="flat">
            <a:gradFill>
              <a:gsLst>
                <a:gs pos="0">
                  <a:srgbClr val="5170FF">
                    <a:alpha val="100000"/>
                  </a:srgbClr>
                </a:gs>
                <a:gs pos="100000">
                  <a:srgbClr val="FF66C4">
                    <a:alpha val="100000"/>
                  </a:srgbClr>
                </a:gs>
              </a:gsLst>
              <a:lin ang="0"/>
            </a:gradFill>
            <a:prstDash val="solid"/>
            <a:headEnd type="none" w="sm" len="sm"/>
            <a:tailEnd type="none" w="sm" len="sm"/>
          </a:ln>
        </p:spPr>
      </p:sp>
      <p:sp>
        <p:nvSpPr>
          <p:cNvPr id="22" name="AutoShape 22"/>
          <p:cNvSpPr/>
          <p:nvPr/>
        </p:nvSpPr>
        <p:spPr>
          <a:xfrm>
            <a:off x="2549642" y="3539070"/>
            <a:ext cx="13233138" cy="0"/>
          </a:xfrm>
          <a:prstGeom prst="line">
            <a:avLst/>
          </a:prstGeom>
          <a:ln w="38100" cap="flat">
            <a:gradFill>
              <a:gsLst>
                <a:gs pos="0">
                  <a:srgbClr val="FF5757">
                    <a:alpha val="100000"/>
                  </a:srgbClr>
                </a:gs>
                <a:gs pos="100000">
                  <a:srgbClr val="8C52FF">
                    <a:alpha val="100000"/>
                  </a:srgbClr>
                </a:gs>
              </a:gsLst>
              <a:lin ang="0"/>
            </a:gradFill>
            <a:prstDash val="solid"/>
            <a:headEnd type="none" w="sm" len="sm"/>
            <a:tailEnd type="none" w="sm" len="sm"/>
          </a:ln>
        </p:spPr>
      </p:sp>
      <p:sp>
        <p:nvSpPr>
          <p:cNvPr id="23" name="Freeform 23"/>
          <p:cNvSpPr/>
          <p:nvPr/>
        </p:nvSpPr>
        <p:spPr>
          <a:xfrm>
            <a:off x="3577757" y="205072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TextBox 24"/>
          <p:cNvSpPr txBox="1"/>
          <p:nvPr/>
        </p:nvSpPr>
        <p:spPr>
          <a:xfrm>
            <a:off x="3669390" y="229830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8</a:t>
            </a:r>
          </a:p>
        </p:txBody>
      </p:sp>
      <p:grpSp>
        <p:nvGrpSpPr>
          <p:cNvPr id="25" name="Group 25"/>
          <p:cNvGrpSpPr/>
          <p:nvPr/>
        </p:nvGrpSpPr>
        <p:grpSpPr>
          <a:xfrm>
            <a:off x="3870830" y="3409736"/>
            <a:ext cx="250541" cy="25054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27" name="TextBox 2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28" name="Freeform 28"/>
          <p:cNvSpPr/>
          <p:nvPr/>
        </p:nvSpPr>
        <p:spPr>
          <a:xfrm>
            <a:off x="6825598"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TextBox 29"/>
          <p:cNvSpPr txBox="1"/>
          <p:nvPr/>
        </p:nvSpPr>
        <p:spPr>
          <a:xfrm>
            <a:off x="6917231"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7</a:t>
            </a:r>
          </a:p>
        </p:txBody>
      </p:sp>
      <p:grpSp>
        <p:nvGrpSpPr>
          <p:cNvPr id="30" name="Group 30"/>
          <p:cNvGrpSpPr/>
          <p:nvPr/>
        </p:nvGrpSpPr>
        <p:grpSpPr>
          <a:xfrm>
            <a:off x="7118671" y="3390686"/>
            <a:ext cx="250541" cy="25054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2" name="TextBox 3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3" name="Freeform 33"/>
          <p:cNvSpPr/>
          <p:nvPr/>
        </p:nvSpPr>
        <p:spPr>
          <a:xfrm>
            <a:off x="10072267"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4" name="TextBox 34"/>
          <p:cNvSpPr txBox="1"/>
          <p:nvPr/>
        </p:nvSpPr>
        <p:spPr>
          <a:xfrm>
            <a:off x="10163900"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6</a:t>
            </a:r>
          </a:p>
        </p:txBody>
      </p:sp>
      <p:grpSp>
        <p:nvGrpSpPr>
          <p:cNvPr id="35" name="Group 35"/>
          <p:cNvGrpSpPr/>
          <p:nvPr/>
        </p:nvGrpSpPr>
        <p:grpSpPr>
          <a:xfrm>
            <a:off x="10365340" y="3390686"/>
            <a:ext cx="250541" cy="250541"/>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37" name="TextBox 3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38" name="Freeform 38"/>
          <p:cNvSpPr/>
          <p:nvPr/>
        </p:nvSpPr>
        <p:spPr>
          <a:xfrm>
            <a:off x="13639955" y="2031676"/>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TextBox 39"/>
          <p:cNvSpPr txBox="1"/>
          <p:nvPr/>
        </p:nvSpPr>
        <p:spPr>
          <a:xfrm>
            <a:off x="13731588" y="2279255"/>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5</a:t>
            </a:r>
          </a:p>
        </p:txBody>
      </p:sp>
      <p:grpSp>
        <p:nvGrpSpPr>
          <p:cNvPr id="40" name="Group 40"/>
          <p:cNvGrpSpPr/>
          <p:nvPr/>
        </p:nvGrpSpPr>
        <p:grpSpPr>
          <a:xfrm>
            <a:off x="13933028" y="3390686"/>
            <a:ext cx="250541" cy="25054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43" name="AutoShape 43"/>
          <p:cNvSpPr/>
          <p:nvPr/>
        </p:nvSpPr>
        <p:spPr>
          <a:xfrm flipH="1">
            <a:off x="2593562" y="3535007"/>
            <a:ext cx="0" cy="2999084"/>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4" name="AutoShape 44"/>
          <p:cNvSpPr/>
          <p:nvPr/>
        </p:nvSpPr>
        <p:spPr>
          <a:xfrm flipH="1">
            <a:off x="2593562" y="6534090"/>
            <a:ext cx="12451535" cy="0"/>
          </a:xfrm>
          <a:prstGeom prst="line">
            <a:avLst/>
          </a:prstGeom>
          <a:ln w="3810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45" name="Freeform 45"/>
          <p:cNvSpPr/>
          <p:nvPr/>
        </p:nvSpPr>
        <p:spPr>
          <a:xfrm>
            <a:off x="3579478" y="5049230"/>
            <a:ext cx="828491" cy="1258757"/>
          </a:xfrm>
          <a:custGeom>
            <a:avLst/>
            <a:gdLst/>
            <a:ahLst/>
            <a:cxnLst/>
            <a:rect l="l" t="t" r="r" b="b"/>
            <a:pathLst>
              <a:path w="828491" h="1258757">
                <a:moveTo>
                  <a:pt x="0" y="0"/>
                </a:moveTo>
                <a:lnTo>
                  <a:pt x="828491" y="0"/>
                </a:lnTo>
                <a:lnTo>
                  <a:pt x="828491"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6" name="TextBox 46"/>
          <p:cNvSpPr txBox="1"/>
          <p:nvPr/>
        </p:nvSpPr>
        <p:spPr>
          <a:xfrm>
            <a:off x="3671111" y="52968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9</a:t>
            </a:r>
          </a:p>
        </p:txBody>
      </p:sp>
      <p:grpSp>
        <p:nvGrpSpPr>
          <p:cNvPr id="47" name="Group 47"/>
          <p:cNvGrpSpPr/>
          <p:nvPr/>
        </p:nvGrpSpPr>
        <p:grpSpPr>
          <a:xfrm>
            <a:off x="3872551" y="6408240"/>
            <a:ext cx="250541" cy="250541"/>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49" name="TextBox 4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0" name="Freeform 50"/>
          <p:cNvSpPr/>
          <p:nvPr/>
        </p:nvSpPr>
        <p:spPr>
          <a:xfrm>
            <a:off x="6821500" y="5061984"/>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1" name="TextBox 51"/>
          <p:cNvSpPr txBox="1"/>
          <p:nvPr/>
        </p:nvSpPr>
        <p:spPr>
          <a:xfrm>
            <a:off x="6913133" y="5309564"/>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10</a:t>
            </a:r>
          </a:p>
        </p:txBody>
      </p:sp>
      <p:grpSp>
        <p:nvGrpSpPr>
          <p:cNvPr id="52" name="Group 52"/>
          <p:cNvGrpSpPr/>
          <p:nvPr/>
        </p:nvGrpSpPr>
        <p:grpSpPr>
          <a:xfrm>
            <a:off x="7114573" y="6420994"/>
            <a:ext cx="250541" cy="250541"/>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4" name="TextBox 5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55" name="Freeform 55"/>
          <p:cNvSpPr/>
          <p:nvPr/>
        </p:nvSpPr>
        <p:spPr>
          <a:xfrm>
            <a:off x="10122540" y="5049230"/>
            <a:ext cx="828491" cy="1258757"/>
          </a:xfrm>
          <a:custGeom>
            <a:avLst/>
            <a:gdLst/>
            <a:ahLst/>
            <a:cxnLst/>
            <a:rect l="l" t="t" r="r" b="b"/>
            <a:pathLst>
              <a:path w="828491" h="1258757">
                <a:moveTo>
                  <a:pt x="0" y="0"/>
                </a:moveTo>
                <a:lnTo>
                  <a:pt x="828490" y="0"/>
                </a:lnTo>
                <a:lnTo>
                  <a:pt x="828490" y="1258757"/>
                </a:lnTo>
                <a:lnTo>
                  <a:pt x="0" y="1258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6" name="TextBox 56"/>
          <p:cNvSpPr txBox="1"/>
          <p:nvPr/>
        </p:nvSpPr>
        <p:spPr>
          <a:xfrm>
            <a:off x="10214173" y="5296809"/>
            <a:ext cx="653421" cy="512445"/>
          </a:xfrm>
          <a:prstGeom prst="rect">
            <a:avLst/>
          </a:prstGeom>
        </p:spPr>
        <p:txBody>
          <a:bodyPr lIns="0" tIns="0" rIns="0" bIns="0" rtlCol="0" anchor="t">
            <a:spAutoFit/>
          </a:bodyPr>
          <a:lstStyle/>
          <a:p>
            <a:pPr algn="ctr">
              <a:lnSpc>
                <a:spcPts val="4140"/>
              </a:lnSpc>
            </a:pPr>
            <a:r>
              <a:rPr lang="en-US" sz="3000" b="1" spc="294">
                <a:solidFill>
                  <a:srgbClr val="FFFBFB"/>
                </a:solidFill>
                <a:latin typeface="DM Sans Bold"/>
              </a:rPr>
              <a:t>11</a:t>
            </a:r>
          </a:p>
        </p:txBody>
      </p:sp>
      <p:grpSp>
        <p:nvGrpSpPr>
          <p:cNvPr id="57" name="Group 57"/>
          <p:cNvGrpSpPr/>
          <p:nvPr/>
        </p:nvGrpSpPr>
        <p:grpSpPr>
          <a:xfrm>
            <a:off x="10415613" y="6408240"/>
            <a:ext cx="250541" cy="250541"/>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23B"/>
            </a:solidFill>
          </p:spPr>
        </p:sp>
        <p:sp>
          <p:nvSpPr>
            <p:cNvPr id="59" name="TextBox 5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b="1"/>
            </a:p>
          </p:txBody>
        </p:sp>
      </p:grpSp>
      <p:sp>
        <p:nvSpPr>
          <p:cNvPr id="60" name="Freeform 60"/>
          <p:cNvSpPr/>
          <p:nvPr/>
        </p:nvSpPr>
        <p:spPr>
          <a:xfrm>
            <a:off x="13459143" y="4374652"/>
            <a:ext cx="1182457" cy="1796550"/>
          </a:xfrm>
          <a:custGeom>
            <a:avLst/>
            <a:gdLst/>
            <a:ahLst/>
            <a:cxnLst/>
            <a:rect l="l" t="t" r="r" b="b"/>
            <a:pathLst>
              <a:path w="1182457" h="1796550">
                <a:moveTo>
                  <a:pt x="0" y="0"/>
                </a:moveTo>
                <a:lnTo>
                  <a:pt x="1182457" y="0"/>
                </a:lnTo>
                <a:lnTo>
                  <a:pt x="1182457" y="1796551"/>
                </a:lnTo>
                <a:lnTo>
                  <a:pt x="0" y="17965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1" name="Group 61"/>
          <p:cNvGrpSpPr/>
          <p:nvPr/>
        </p:nvGrpSpPr>
        <p:grpSpPr>
          <a:xfrm>
            <a:off x="13877429" y="6314289"/>
            <a:ext cx="357582" cy="357582"/>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sp>
        <p:sp>
          <p:nvSpPr>
            <p:cNvPr id="63" name="TextBox 63"/>
            <p:cNvSpPr txBox="1"/>
            <p:nvPr/>
          </p:nvSpPr>
          <p:spPr>
            <a:xfrm>
              <a:off x="76200" y="28575"/>
              <a:ext cx="660400" cy="708025"/>
            </a:xfrm>
            <a:prstGeom prst="rect">
              <a:avLst/>
            </a:prstGeom>
          </p:spPr>
          <p:txBody>
            <a:bodyPr lIns="50800" tIns="50800" rIns="50800" bIns="50800" rtlCol="0" anchor="ctr"/>
            <a:lstStyle/>
            <a:p>
              <a:pPr algn="ctr">
                <a:lnSpc>
                  <a:spcPts val="4809"/>
                </a:lnSpc>
              </a:pPr>
              <a:endParaRPr b="1"/>
            </a:p>
          </p:txBody>
        </p:sp>
      </p:grpSp>
      <p:grpSp>
        <p:nvGrpSpPr>
          <p:cNvPr id="64" name="Group 64"/>
          <p:cNvGrpSpPr/>
          <p:nvPr/>
        </p:nvGrpSpPr>
        <p:grpSpPr>
          <a:xfrm>
            <a:off x="11629526" y="7217177"/>
            <a:ext cx="5350202" cy="2357817"/>
            <a:chOff x="0" y="-47625"/>
            <a:chExt cx="7133603" cy="3143755"/>
          </a:xfrm>
        </p:grpSpPr>
        <p:sp>
          <p:nvSpPr>
            <p:cNvPr id="65" name="TextBox 65"/>
            <p:cNvSpPr txBox="1"/>
            <p:nvPr/>
          </p:nvSpPr>
          <p:spPr>
            <a:xfrm>
              <a:off x="310401" y="-47625"/>
              <a:ext cx="5378122" cy="1299929"/>
            </a:xfrm>
            <a:prstGeom prst="rect">
              <a:avLst/>
            </a:prstGeom>
          </p:spPr>
          <p:txBody>
            <a:bodyPr lIns="0" tIns="0" rIns="0" bIns="0" rtlCol="0" anchor="t">
              <a:spAutoFit/>
            </a:bodyPr>
            <a:lstStyle/>
            <a:p>
              <a:pPr algn="ctr">
                <a:lnSpc>
                  <a:spcPts val="3939"/>
                </a:lnSpc>
              </a:pPr>
              <a:r>
                <a:rPr lang="en-US" sz="2854" b="1" spc="279">
                  <a:solidFill>
                    <a:srgbClr val="231F20"/>
                  </a:solidFill>
                  <a:latin typeface="DM Sans Bold"/>
                </a:rPr>
                <a:t>ТЕСТИРОВАНИЕ И ВЫКЛЮЧЕНИЕ</a:t>
              </a:r>
            </a:p>
          </p:txBody>
        </p:sp>
        <p:sp>
          <p:nvSpPr>
            <p:cNvPr id="66" name="TextBox 66"/>
            <p:cNvSpPr txBox="1"/>
            <p:nvPr/>
          </p:nvSpPr>
          <p:spPr>
            <a:xfrm>
              <a:off x="0" y="1407292"/>
              <a:ext cx="7133603" cy="1688838"/>
            </a:xfrm>
            <a:prstGeom prst="rect">
              <a:avLst/>
            </a:prstGeom>
          </p:spPr>
          <p:txBody>
            <a:bodyPr lIns="0" tIns="0" rIns="0" bIns="0" rtlCol="0" anchor="t">
              <a:spAutoFit/>
            </a:bodyPr>
            <a:lstStyle/>
            <a:p>
              <a:pPr>
                <a:lnSpc>
                  <a:spcPts val="3359"/>
                </a:lnSpc>
              </a:pPr>
              <a:r>
                <a:rPr lang="en-US" sz="2400" b="1">
                  <a:solidFill>
                    <a:srgbClr val="2A2E3A"/>
                  </a:solidFill>
                  <a:latin typeface="Helios"/>
                </a:rPr>
                <a:t>Устройство проверяется на наличие неисправностей, затем крышки закрываются.</a:t>
              </a:r>
            </a:p>
          </p:txBody>
        </p:sp>
      </p:grpSp>
      <p:sp>
        <p:nvSpPr>
          <p:cNvPr id="67" name="TextBox 67"/>
          <p:cNvSpPr txBox="1"/>
          <p:nvPr/>
        </p:nvSpPr>
        <p:spPr>
          <a:xfrm>
            <a:off x="13589926" y="4685237"/>
            <a:ext cx="932590" cy="726016"/>
          </a:xfrm>
          <a:prstGeom prst="rect">
            <a:avLst/>
          </a:prstGeom>
        </p:spPr>
        <p:txBody>
          <a:bodyPr lIns="0" tIns="0" rIns="0" bIns="0" rtlCol="0" anchor="t">
            <a:spAutoFit/>
          </a:bodyPr>
          <a:lstStyle/>
          <a:p>
            <a:pPr algn="ctr">
              <a:lnSpc>
                <a:spcPts val="5908"/>
              </a:lnSpc>
            </a:pPr>
            <a:r>
              <a:rPr lang="en-US" sz="4281" b="1" spc="419">
                <a:solidFill>
                  <a:srgbClr val="FFFBFB"/>
                </a:solidFill>
                <a:latin typeface="DM Sans Bold"/>
              </a:rPr>
              <a:t>12</a:t>
            </a:r>
          </a:p>
        </p:txBody>
      </p:sp>
      <p:sp>
        <p:nvSpPr>
          <p:cNvPr id="68" name="TextBox 68"/>
          <p:cNvSpPr txBox="1"/>
          <p:nvPr/>
        </p:nvSpPr>
        <p:spPr>
          <a:xfrm>
            <a:off x="2046027" y="24890"/>
            <a:ext cx="14031954" cy="645802"/>
          </a:xfrm>
          <a:prstGeom prst="rect">
            <a:avLst/>
          </a:prstGeom>
        </p:spPr>
        <p:txBody>
          <a:bodyPr lIns="0" tIns="0" rIns="0" bIns="0" rtlCol="0" anchor="t">
            <a:spAutoFit/>
          </a:bodyPr>
          <a:lstStyle/>
          <a:p>
            <a:pPr marL="0" lvl="0" indent="0" algn="ctr">
              <a:lnSpc>
                <a:spcPts val="5289"/>
              </a:lnSpc>
              <a:spcBef>
                <a:spcPct val="0"/>
              </a:spcBef>
            </a:pPr>
            <a:r>
              <a:rPr lang="en-US" sz="3833" b="1" spc="191">
                <a:solidFill>
                  <a:srgbClr val="E8223B"/>
                </a:solidFill>
                <a:latin typeface="Canva Sans Bold"/>
              </a:rPr>
              <a:t>Этапы Обслуживания Неконденсационного Котла</a:t>
            </a:r>
          </a:p>
        </p:txBody>
      </p:sp>
      <p:sp>
        <p:nvSpPr>
          <p:cNvPr id="69" name="TextBox 69"/>
          <p:cNvSpPr txBox="1"/>
          <p:nvPr/>
        </p:nvSpPr>
        <p:spPr>
          <a:xfrm>
            <a:off x="5839682" y="6984075"/>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ГЕНЕРАЛЬНАЯ ОЧИЩЕНИИ</a:t>
            </a:r>
          </a:p>
        </p:txBody>
      </p:sp>
      <p:sp>
        <p:nvSpPr>
          <p:cNvPr id="70" name="TextBox 70"/>
          <p:cNvSpPr txBox="1"/>
          <p:nvPr/>
        </p:nvSpPr>
        <p:spPr>
          <a:xfrm>
            <a:off x="2384874" y="6988139"/>
            <a:ext cx="2988632"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ВТОРИЧНОГО ТЕПЛООБМЕННИКА (ОПЦИОНАЛЬНО)</a:t>
            </a:r>
          </a:p>
        </p:txBody>
      </p:sp>
      <p:sp>
        <p:nvSpPr>
          <p:cNvPr id="71" name="TextBox 71"/>
          <p:cNvSpPr txBox="1"/>
          <p:nvPr/>
        </p:nvSpPr>
        <p:spPr>
          <a:xfrm>
            <a:off x="9086351" y="6984075"/>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ВХОДНОГО И ВЫХОДНОГО ФИЛЬТРОВ</a:t>
            </a:r>
          </a:p>
        </p:txBody>
      </p:sp>
      <p:sp>
        <p:nvSpPr>
          <p:cNvPr id="72" name="TextBox 72"/>
          <p:cNvSpPr txBox="1"/>
          <p:nvPr/>
        </p:nvSpPr>
        <p:spPr>
          <a:xfrm>
            <a:off x="2622137" y="1143946"/>
            <a:ext cx="2893695"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ПРОВЕРКА НЕИСПРАВНОСТЕЙ</a:t>
            </a:r>
          </a:p>
        </p:txBody>
      </p:sp>
      <p:sp>
        <p:nvSpPr>
          <p:cNvPr id="73" name="TextBox 73"/>
          <p:cNvSpPr txBox="1"/>
          <p:nvPr/>
        </p:nvSpPr>
        <p:spPr>
          <a:xfrm>
            <a:off x="5868257" y="1143946"/>
            <a:ext cx="2751369" cy="339195"/>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СЛИВ ВОДЫ</a:t>
            </a:r>
          </a:p>
        </p:txBody>
      </p:sp>
      <p:sp>
        <p:nvSpPr>
          <p:cNvPr id="74" name="TextBox 74"/>
          <p:cNvSpPr txBox="1"/>
          <p:nvPr/>
        </p:nvSpPr>
        <p:spPr>
          <a:xfrm>
            <a:off x="9114926" y="1143946"/>
            <a:ext cx="2751369" cy="1416413"/>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ОТКЛЮЧЕНИЕ ЭЛЕКТРИЧЕСКИХ И ГАЗОВЫХ УСТАНОВОК</a:t>
            </a:r>
          </a:p>
        </p:txBody>
      </p:sp>
      <p:sp>
        <p:nvSpPr>
          <p:cNvPr id="75" name="TextBox 75"/>
          <p:cNvSpPr txBox="1"/>
          <p:nvPr/>
        </p:nvSpPr>
        <p:spPr>
          <a:xfrm>
            <a:off x="5868257" y="3980317"/>
            <a:ext cx="2751369"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ДВИГАТЕЛЯ ВЕНТИЛЯТОРА</a:t>
            </a:r>
          </a:p>
        </p:txBody>
      </p:sp>
      <p:sp>
        <p:nvSpPr>
          <p:cNvPr id="76" name="TextBox 76"/>
          <p:cNvSpPr txBox="1"/>
          <p:nvPr/>
        </p:nvSpPr>
        <p:spPr>
          <a:xfrm>
            <a:off x="2367927" y="3980317"/>
            <a:ext cx="3471755"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КОНТРОЛЬ ДАВЛЕНИЯ В РАСШИРИТЕЛЬНОМ БАЧКЕ</a:t>
            </a:r>
          </a:p>
        </p:txBody>
      </p:sp>
      <p:sp>
        <p:nvSpPr>
          <p:cNvPr id="77" name="TextBox 77"/>
          <p:cNvSpPr txBox="1"/>
          <p:nvPr/>
        </p:nvSpPr>
        <p:spPr>
          <a:xfrm>
            <a:off x="9114926" y="3980317"/>
            <a:ext cx="2751369"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ЭЛЕКТРОДОВ</a:t>
            </a:r>
          </a:p>
        </p:txBody>
      </p:sp>
      <p:sp>
        <p:nvSpPr>
          <p:cNvPr id="78" name="TextBox 78"/>
          <p:cNvSpPr txBox="1"/>
          <p:nvPr/>
        </p:nvSpPr>
        <p:spPr>
          <a:xfrm>
            <a:off x="12573873" y="3980317"/>
            <a:ext cx="3029584" cy="1057341"/>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ТЕПЛООБМЕННИКА</a:t>
            </a:r>
          </a:p>
        </p:txBody>
      </p:sp>
      <p:sp>
        <p:nvSpPr>
          <p:cNvPr id="79" name="TextBox 79"/>
          <p:cNvSpPr txBox="1"/>
          <p:nvPr/>
        </p:nvSpPr>
        <p:spPr>
          <a:xfrm>
            <a:off x="12682614" y="1143946"/>
            <a:ext cx="2920842" cy="698268"/>
          </a:xfrm>
          <a:prstGeom prst="rect">
            <a:avLst/>
          </a:prstGeom>
        </p:spPr>
        <p:txBody>
          <a:bodyPr lIns="0" tIns="0" rIns="0" bIns="0" rtlCol="0" anchor="t">
            <a:spAutoFit/>
          </a:bodyPr>
          <a:lstStyle/>
          <a:p>
            <a:pPr algn="ctr">
              <a:lnSpc>
                <a:spcPts val="2760"/>
              </a:lnSpc>
            </a:pPr>
            <a:r>
              <a:rPr lang="en-US" sz="2000" b="1" spc="196">
                <a:solidFill>
                  <a:srgbClr val="231F20"/>
                </a:solidFill>
                <a:latin typeface="DM Sans Bold"/>
              </a:rPr>
              <a:t>ОЧИСТКА КАМЕРЫ СГОРАНИЯ ГОРЕЛКИ</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80323" y="-145416"/>
            <a:ext cx="12259590" cy="2566292"/>
          </a:xfrm>
          <a:custGeom>
            <a:avLst/>
            <a:gdLst/>
            <a:ahLst/>
            <a:cxnLst/>
            <a:rect l="l" t="t" r="r" b="b"/>
            <a:pathLst>
              <a:path w="12259590" h="2566292">
                <a:moveTo>
                  <a:pt x="0" y="0"/>
                </a:moveTo>
                <a:lnTo>
                  <a:pt x="12259590" y="0"/>
                </a:lnTo>
                <a:lnTo>
                  <a:pt x="12259590" y="2566292"/>
                </a:lnTo>
                <a:lnTo>
                  <a:pt x="0" y="2566292"/>
                </a:lnTo>
                <a:lnTo>
                  <a:pt x="0" y="0"/>
                </a:lnTo>
                <a:close/>
              </a:path>
            </a:pathLst>
          </a:custGeom>
          <a:blipFill>
            <a:blip r:embed="rId2"/>
            <a:stretch>
              <a:fillRect t="-109139" b="-109139"/>
            </a:stretch>
          </a:blipFill>
        </p:spPr>
      </p:sp>
      <p:grpSp>
        <p:nvGrpSpPr>
          <p:cNvPr id="3" name="Group 3"/>
          <p:cNvGrpSpPr/>
          <p:nvPr/>
        </p:nvGrpSpPr>
        <p:grpSpPr>
          <a:xfrm rot="-10800000">
            <a:off x="-6258005" y="-88241"/>
            <a:ext cx="15118279" cy="3185392"/>
            <a:chOff x="0" y="0"/>
            <a:chExt cx="1216146" cy="256240"/>
          </a:xfrm>
        </p:grpSpPr>
        <p:sp>
          <p:nvSpPr>
            <p:cNvPr id="4" name="Freeform 4"/>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5" name="TextBox 5"/>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graphicFrame>
        <p:nvGraphicFramePr>
          <p:cNvPr id="6" name="Table 6"/>
          <p:cNvGraphicFramePr>
            <a:graphicFrameLocks noGrp="1"/>
          </p:cNvGraphicFramePr>
          <p:nvPr/>
        </p:nvGraphicFramePr>
        <p:xfrm>
          <a:off x="276688" y="3343218"/>
          <a:ext cx="17734625" cy="6502907"/>
        </p:xfrm>
        <a:graphic>
          <a:graphicData uri="http://schemas.openxmlformats.org/drawingml/2006/table">
            <a:tbl>
              <a:tblPr/>
              <a:tblGrid>
                <a:gridCol w="2687321">
                  <a:extLst>
                    <a:ext uri="{9D8B030D-6E8A-4147-A177-3AD203B41FA5}">
                      <a16:colId xmlns:a16="http://schemas.microsoft.com/office/drawing/2014/main" val="20000"/>
                    </a:ext>
                  </a:extLst>
                </a:gridCol>
                <a:gridCol w="1923680">
                  <a:extLst>
                    <a:ext uri="{9D8B030D-6E8A-4147-A177-3AD203B41FA5}">
                      <a16:colId xmlns:a16="http://schemas.microsoft.com/office/drawing/2014/main" val="20001"/>
                    </a:ext>
                  </a:extLst>
                </a:gridCol>
                <a:gridCol w="2305500">
                  <a:extLst>
                    <a:ext uri="{9D8B030D-6E8A-4147-A177-3AD203B41FA5}">
                      <a16:colId xmlns:a16="http://schemas.microsoft.com/office/drawing/2014/main" val="20002"/>
                    </a:ext>
                  </a:extLst>
                </a:gridCol>
                <a:gridCol w="10818124">
                  <a:extLst>
                    <a:ext uri="{9D8B030D-6E8A-4147-A177-3AD203B41FA5}">
                      <a16:colId xmlns:a16="http://schemas.microsoft.com/office/drawing/2014/main" val="20003"/>
                    </a:ext>
                  </a:extLst>
                </a:gridCol>
              </a:tblGrid>
              <a:tr h="804815">
                <a:tc>
                  <a:txBody>
                    <a:bodyPr/>
                    <a:lstStyle/>
                    <a:p>
                      <a:pPr algn="ctr">
                        <a:lnSpc>
                          <a:spcPts val="2800"/>
                        </a:lnSpc>
                        <a:defRPr/>
                      </a:pPr>
                      <a:r>
                        <a:rPr lang="en-US" sz="2000">
                          <a:solidFill>
                            <a:srgbClr val="FFFFFF"/>
                          </a:solidFill>
                          <a:latin typeface="DM Sans"/>
                        </a:rPr>
                        <a:t>Причина ошибки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tc>
                  <a:txBody>
                    <a:bodyPr/>
                    <a:lstStyle/>
                    <a:p>
                      <a:pPr algn="ctr">
                        <a:lnSpc>
                          <a:spcPts val="2800"/>
                        </a:lnSpc>
                        <a:defRPr/>
                      </a:pPr>
                      <a:r>
                        <a:rPr lang="en-US" sz="2000">
                          <a:solidFill>
                            <a:srgbClr val="FFFFFF"/>
                          </a:solidFill>
                          <a:latin typeface="DM Sans Bold"/>
                        </a:rPr>
                        <a:t>Mina Код</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tc>
                  <a:txBody>
                    <a:bodyPr/>
                    <a:lstStyle/>
                    <a:p>
                      <a:pPr algn="ctr">
                        <a:lnSpc>
                          <a:spcPts val="2800"/>
                        </a:lnSpc>
                        <a:defRPr/>
                      </a:pPr>
                      <a:r>
                        <a:rPr lang="en-US" sz="2000">
                          <a:solidFill>
                            <a:srgbClr val="FFFFFF"/>
                          </a:solidFill>
                          <a:latin typeface="DM Sans Bold"/>
                        </a:rPr>
                        <a:t>Lina Код</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tc>
                  <a:txBody>
                    <a:bodyPr/>
                    <a:lstStyle/>
                    <a:p>
                      <a:pPr algn="ctr">
                        <a:lnSpc>
                          <a:spcPts val="2800"/>
                        </a:lnSpc>
                        <a:defRPr/>
                      </a:pPr>
                      <a:r>
                        <a:rPr lang="en-US" sz="2000">
                          <a:solidFill>
                            <a:srgbClr val="FFFFFF"/>
                          </a:solidFill>
                          <a:latin typeface="DM Sans Bold"/>
                        </a:rPr>
                        <a:t>Исправление</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extLst>
                  <a:ext uri="{0D108BD9-81ED-4DB2-BD59-A6C34878D82A}">
                    <a16:rowId xmlns:a16="http://schemas.microsoft.com/office/drawing/2014/main" val="10000"/>
                  </a:ext>
                </a:extLst>
              </a:tr>
              <a:tr h="1159317">
                <a:tc>
                  <a:txBody>
                    <a:bodyPr/>
                    <a:lstStyle/>
                    <a:p>
                      <a:pPr algn="ctr">
                        <a:lnSpc>
                          <a:spcPts val="2800"/>
                        </a:lnSpc>
                        <a:defRPr/>
                      </a:pPr>
                      <a:r>
                        <a:rPr lang="en-US" sz="2000">
                          <a:solidFill>
                            <a:srgbClr val="000000"/>
                          </a:solidFill>
                          <a:latin typeface="DM Sans"/>
                        </a:rPr>
                        <a:t>Ошибка зажигания</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E01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E01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В  устройстве проблемы с потоком газа. Эта ошибка возникает после 3 попыток зажигания. Необходимо нажать клавишу RESET.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13819">
                <a:tc>
                  <a:txBody>
                    <a:bodyPr/>
                    <a:lstStyle/>
                    <a:p>
                      <a:pPr algn="ctr">
                        <a:lnSpc>
                          <a:spcPts val="2800"/>
                        </a:lnSpc>
                        <a:defRPr/>
                      </a:pPr>
                      <a:r>
                        <a:rPr lang="en-US" sz="2000">
                          <a:solidFill>
                            <a:srgbClr val="000000"/>
                          </a:solidFill>
                          <a:latin typeface="DM Sans"/>
                        </a:rPr>
                        <a:t>Термостат ограничения перегрева</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E02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E09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ea typeface="DM Sans"/>
                        </a:rPr>
                        <a:t>Может возникнуть проблема с циркуляцией устройства, эта ошибка возникает, если устройство нагревается до 95 ° C. Он автоматически восстанавливается при понижении температуры.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13819">
                <a:tc>
                  <a:txBody>
                    <a:bodyPr/>
                    <a:lstStyle/>
                    <a:p>
                      <a:pPr algn="ctr">
                        <a:lnSpc>
                          <a:spcPts val="2800"/>
                        </a:lnSpc>
                        <a:defRPr/>
                      </a:pPr>
                      <a:r>
                        <a:rPr lang="en-US" sz="2000">
                          <a:solidFill>
                            <a:srgbClr val="000000"/>
                          </a:solidFill>
                          <a:latin typeface="DM Sans"/>
                        </a:rPr>
                        <a:t>Низкое давление воды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E04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E08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Это означает, что в устройстве меньше воды, чем критического уровня, достаточного для работы. Проблема автоматически устраняется при заполнении водой.</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11137">
                <a:tc>
                  <a:txBody>
                    <a:bodyPr/>
                    <a:lstStyle/>
                    <a:p>
                      <a:pPr algn="ctr">
                        <a:lnSpc>
                          <a:spcPts val="2800"/>
                        </a:lnSpc>
                        <a:defRPr/>
                      </a:pPr>
                      <a:r>
                        <a:rPr lang="en-US" sz="2000">
                          <a:solidFill>
                            <a:srgbClr val="000000"/>
                          </a:solidFill>
                          <a:latin typeface="DM Sans"/>
                        </a:rPr>
                        <a:t>Высокое давление воды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E04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Это означает, что в устройстве больше воды, чем необходимо для работы. После слива достаточного количества воды проблема автоматически устраняется.</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TextBox 7"/>
          <p:cNvSpPr txBox="1"/>
          <p:nvPr/>
        </p:nvSpPr>
        <p:spPr>
          <a:xfrm>
            <a:off x="404544" y="-33845"/>
            <a:ext cx="8007170" cy="2343150"/>
          </a:xfrm>
          <a:prstGeom prst="rect">
            <a:avLst/>
          </a:prstGeom>
        </p:spPr>
        <p:txBody>
          <a:bodyPr lIns="0" tIns="0" rIns="0" bIns="0" rtlCol="0" anchor="t">
            <a:spAutoFit/>
          </a:bodyPr>
          <a:lstStyle/>
          <a:p>
            <a:pPr>
              <a:lnSpc>
                <a:spcPts val="9240"/>
              </a:lnSpc>
            </a:pPr>
            <a:r>
              <a:rPr lang="en-US" sz="7700">
                <a:solidFill>
                  <a:srgbClr val="FFFFFF"/>
                </a:solidFill>
                <a:latin typeface="TT Hoves Bold"/>
              </a:rPr>
              <a:t>Ошибки &amp; Решения</a:t>
            </a:r>
          </a:p>
        </p:txBody>
      </p:sp>
      <p:sp>
        <p:nvSpPr>
          <p:cNvPr id="8" name="TextBox 8"/>
          <p:cNvSpPr txBox="1"/>
          <p:nvPr/>
        </p:nvSpPr>
        <p:spPr>
          <a:xfrm>
            <a:off x="2429194" y="2312520"/>
            <a:ext cx="3955272" cy="495300"/>
          </a:xfrm>
          <a:prstGeom prst="rect">
            <a:avLst/>
          </a:prstGeom>
        </p:spPr>
        <p:txBody>
          <a:bodyPr lIns="0" tIns="0" rIns="0" bIns="0" rtlCol="0" anchor="t">
            <a:spAutoFit/>
          </a:bodyPr>
          <a:lstStyle/>
          <a:p>
            <a:pPr>
              <a:lnSpc>
                <a:spcPts val="3957"/>
              </a:lnSpc>
            </a:pPr>
            <a:r>
              <a:rPr lang="en-US" sz="3297">
                <a:solidFill>
                  <a:srgbClr val="FFFFFF"/>
                </a:solidFill>
                <a:latin typeface="TT Hoves Bold"/>
              </a:rPr>
              <a:t>Конденсационный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80323" y="-145416"/>
            <a:ext cx="12259590" cy="2566292"/>
          </a:xfrm>
          <a:custGeom>
            <a:avLst/>
            <a:gdLst/>
            <a:ahLst/>
            <a:cxnLst/>
            <a:rect l="l" t="t" r="r" b="b"/>
            <a:pathLst>
              <a:path w="12259590" h="2566292">
                <a:moveTo>
                  <a:pt x="0" y="0"/>
                </a:moveTo>
                <a:lnTo>
                  <a:pt x="12259590" y="0"/>
                </a:lnTo>
                <a:lnTo>
                  <a:pt x="12259590" y="2566292"/>
                </a:lnTo>
                <a:lnTo>
                  <a:pt x="0" y="2566292"/>
                </a:lnTo>
                <a:lnTo>
                  <a:pt x="0" y="0"/>
                </a:lnTo>
                <a:close/>
              </a:path>
            </a:pathLst>
          </a:custGeom>
          <a:blipFill>
            <a:blip r:embed="rId2"/>
            <a:stretch>
              <a:fillRect t="-109139" b="-109139"/>
            </a:stretch>
          </a:blipFill>
        </p:spPr>
      </p:sp>
      <p:grpSp>
        <p:nvGrpSpPr>
          <p:cNvPr id="3" name="Group 3"/>
          <p:cNvGrpSpPr/>
          <p:nvPr/>
        </p:nvGrpSpPr>
        <p:grpSpPr>
          <a:xfrm rot="-10800000">
            <a:off x="-6258005" y="-88241"/>
            <a:ext cx="15118279" cy="3185392"/>
            <a:chOff x="0" y="0"/>
            <a:chExt cx="1216146" cy="256240"/>
          </a:xfrm>
        </p:grpSpPr>
        <p:sp>
          <p:nvSpPr>
            <p:cNvPr id="4" name="Freeform 4"/>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5" name="TextBox 5"/>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graphicFrame>
        <p:nvGraphicFramePr>
          <p:cNvPr id="6" name="Table 6"/>
          <p:cNvGraphicFramePr>
            <a:graphicFrameLocks noGrp="1"/>
          </p:cNvGraphicFramePr>
          <p:nvPr/>
        </p:nvGraphicFramePr>
        <p:xfrm>
          <a:off x="410206" y="3524250"/>
          <a:ext cx="17467588" cy="6057901"/>
        </p:xfrm>
        <a:graphic>
          <a:graphicData uri="http://schemas.openxmlformats.org/drawingml/2006/table">
            <a:tbl>
              <a:tblPr/>
              <a:tblGrid>
                <a:gridCol w="2738320">
                  <a:extLst>
                    <a:ext uri="{9D8B030D-6E8A-4147-A177-3AD203B41FA5}">
                      <a16:colId xmlns:a16="http://schemas.microsoft.com/office/drawing/2014/main" val="20000"/>
                    </a:ext>
                  </a:extLst>
                </a:gridCol>
                <a:gridCol w="1872832">
                  <a:extLst>
                    <a:ext uri="{9D8B030D-6E8A-4147-A177-3AD203B41FA5}">
                      <a16:colId xmlns:a16="http://schemas.microsoft.com/office/drawing/2014/main" val="20001"/>
                    </a:ext>
                  </a:extLst>
                </a:gridCol>
                <a:gridCol w="2305576">
                  <a:extLst>
                    <a:ext uri="{9D8B030D-6E8A-4147-A177-3AD203B41FA5}">
                      <a16:colId xmlns:a16="http://schemas.microsoft.com/office/drawing/2014/main" val="20002"/>
                    </a:ext>
                  </a:extLst>
                </a:gridCol>
                <a:gridCol w="10550860">
                  <a:extLst>
                    <a:ext uri="{9D8B030D-6E8A-4147-A177-3AD203B41FA5}">
                      <a16:colId xmlns:a16="http://schemas.microsoft.com/office/drawing/2014/main" val="20003"/>
                    </a:ext>
                  </a:extLst>
                </a:gridCol>
              </a:tblGrid>
              <a:tr h="805164">
                <a:tc>
                  <a:txBody>
                    <a:bodyPr/>
                    <a:lstStyle/>
                    <a:p>
                      <a:pPr algn="ctr">
                        <a:lnSpc>
                          <a:spcPts val="2800"/>
                        </a:lnSpc>
                        <a:defRPr/>
                      </a:pPr>
                      <a:r>
                        <a:rPr lang="en-US" sz="2000">
                          <a:solidFill>
                            <a:srgbClr val="FFFFFF"/>
                          </a:solidFill>
                          <a:latin typeface="DM Sans"/>
                        </a:rPr>
                        <a:t>Причина ошибки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tc>
                  <a:txBody>
                    <a:bodyPr/>
                    <a:lstStyle/>
                    <a:p>
                      <a:pPr algn="ctr">
                        <a:lnSpc>
                          <a:spcPts val="2800"/>
                        </a:lnSpc>
                        <a:defRPr/>
                      </a:pPr>
                      <a:r>
                        <a:rPr lang="en-US" sz="2000">
                          <a:solidFill>
                            <a:srgbClr val="FFFFFF"/>
                          </a:solidFill>
                          <a:latin typeface="DM Sans Bold"/>
                        </a:rPr>
                        <a:t>Mina Код</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tc>
                  <a:txBody>
                    <a:bodyPr/>
                    <a:lstStyle/>
                    <a:p>
                      <a:pPr algn="ctr">
                        <a:lnSpc>
                          <a:spcPts val="2800"/>
                        </a:lnSpc>
                        <a:defRPr/>
                      </a:pPr>
                      <a:r>
                        <a:rPr lang="en-US" sz="2000">
                          <a:solidFill>
                            <a:srgbClr val="FFFFFF"/>
                          </a:solidFill>
                          <a:latin typeface="DM Sans Bold"/>
                        </a:rPr>
                        <a:t>Lina Код</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tc>
                  <a:txBody>
                    <a:bodyPr/>
                    <a:lstStyle/>
                    <a:p>
                      <a:pPr algn="ctr">
                        <a:lnSpc>
                          <a:spcPts val="2800"/>
                        </a:lnSpc>
                        <a:defRPr/>
                      </a:pPr>
                      <a:r>
                        <a:rPr lang="en-US" sz="2000">
                          <a:solidFill>
                            <a:srgbClr val="FFFFFF"/>
                          </a:solidFill>
                          <a:latin typeface="DM Sans Bold"/>
                        </a:rPr>
                        <a:t>Исправление</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extLst>
                  <a:ext uri="{0D108BD9-81ED-4DB2-BD59-A6C34878D82A}">
                    <a16:rowId xmlns:a16="http://schemas.microsoft.com/office/drawing/2014/main" val="10000"/>
                  </a:ext>
                </a:extLst>
              </a:tr>
              <a:tr h="1514475">
                <a:tc>
                  <a:txBody>
                    <a:bodyPr/>
                    <a:lstStyle/>
                    <a:p>
                      <a:pPr algn="ctr">
                        <a:lnSpc>
                          <a:spcPts val="2800"/>
                        </a:lnSpc>
                        <a:defRPr/>
                      </a:pPr>
                      <a:r>
                        <a:rPr lang="en-US" sz="2000">
                          <a:solidFill>
                            <a:srgbClr val="000000"/>
                          </a:solidFill>
                          <a:latin typeface="DM Sans"/>
                        </a:rPr>
                        <a:t>Ошибка датчика температуры CH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E05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E03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Ошибка датчика температуры в контуре центрального отопления. Возможно, кабель не контактирует или датчик сломан. Как только он начнет правильно определять датчик, проблема будет устранена автоматически.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69131">
                <a:tc>
                  <a:txBody>
                    <a:bodyPr/>
                    <a:lstStyle/>
                    <a:p>
                      <a:pPr algn="ctr">
                        <a:lnSpc>
                          <a:spcPts val="2800"/>
                        </a:lnSpc>
                        <a:defRPr/>
                      </a:pPr>
                      <a:r>
                        <a:rPr lang="en-US" sz="2000">
                          <a:solidFill>
                            <a:srgbClr val="000000"/>
                          </a:solidFill>
                          <a:latin typeface="DM Sans"/>
                        </a:rPr>
                        <a:t>Ошибка датчика температуры DWH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E06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E04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Это означает, что возникла ошибка датчика температуры в контуре DWH. Возможно, кабель не контактирует или датчик сломан. Как только он начнет правильно определять датчик, проблема будет устранена автоматически.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69131">
                <a:tc>
                  <a:txBody>
                    <a:bodyPr/>
                    <a:lstStyle/>
                    <a:p>
                      <a:pPr algn="ctr">
                        <a:lnSpc>
                          <a:spcPts val="2800"/>
                        </a:lnSpc>
                        <a:defRPr/>
                      </a:pPr>
                      <a:r>
                        <a:rPr lang="en-US" sz="2000">
                          <a:solidFill>
                            <a:srgbClr val="000000"/>
                          </a:solidFill>
                          <a:latin typeface="DM Sans"/>
                        </a:rPr>
                        <a:t>Ошибка сигнала вентилятора</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E30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E16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Эта ошибка возникает, если от вентилятора не поступает обратная связь относительно его частоты. Необходимо заменить электродвигатель вентилятора или жгут проводов. Ошибка автоматически устраняется после устранения причины ошибки сигнала.</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7"/>
          <p:cNvSpPr txBox="1"/>
          <p:nvPr/>
        </p:nvSpPr>
        <p:spPr>
          <a:xfrm>
            <a:off x="404544" y="-33845"/>
            <a:ext cx="8007170" cy="2343150"/>
          </a:xfrm>
          <a:prstGeom prst="rect">
            <a:avLst/>
          </a:prstGeom>
        </p:spPr>
        <p:txBody>
          <a:bodyPr lIns="0" tIns="0" rIns="0" bIns="0" rtlCol="0" anchor="t">
            <a:spAutoFit/>
          </a:bodyPr>
          <a:lstStyle/>
          <a:p>
            <a:pPr>
              <a:lnSpc>
                <a:spcPts val="9240"/>
              </a:lnSpc>
            </a:pPr>
            <a:r>
              <a:rPr lang="en-US" sz="7700">
                <a:solidFill>
                  <a:srgbClr val="FFFFFF"/>
                </a:solidFill>
                <a:latin typeface="TT Hoves Bold"/>
              </a:rPr>
              <a:t>Ошибки &amp; Решения</a:t>
            </a:r>
          </a:p>
        </p:txBody>
      </p:sp>
      <p:sp>
        <p:nvSpPr>
          <p:cNvPr id="8" name="TextBox 8"/>
          <p:cNvSpPr txBox="1"/>
          <p:nvPr/>
        </p:nvSpPr>
        <p:spPr>
          <a:xfrm>
            <a:off x="2310563" y="2309305"/>
            <a:ext cx="4073903" cy="501731"/>
          </a:xfrm>
          <a:prstGeom prst="rect">
            <a:avLst/>
          </a:prstGeom>
        </p:spPr>
        <p:txBody>
          <a:bodyPr lIns="0" tIns="0" rIns="0" bIns="0" rtlCol="0" anchor="t">
            <a:spAutoFit/>
          </a:bodyPr>
          <a:lstStyle/>
          <a:p>
            <a:pPr>
              <a:lnSpc>
                <a:spcPts val="3957"/>
              </a:lnSpc>
            </a:pPr>
            <a:r>
              <a:rPr lang="en-US" sz="3297">
                <a:solidFill>
                  <a:srgbClr val="FFFFFF"/>
                </a:solidFill>
                <a:latin typeface="TT Hoves Bold"/>
              </a:rPr>
              <a:t>Конденсационный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18885" y="-721171"/>
            <a:ext cx="12259590" cy="3097151"/>
          </a:xfrm>
          <a:custGeom>
            <a:avLst/>
            <a:gdLst/>
            <a:ahLst/>
            <a:cxnLst/>
            <a:rect l="l" t="t" r="r" b="b"/>
            <a:pathLst>
              <a:path w="12259590" h="3097151">
                <a:moveTo>
                  <a:pt x="0" y="0"/>
                </a:moveTo>
                <a:lnTo>
                  <a:pt x="12259590" y="0"/>
                </a:lnTo>
                <a:lnTo>
                  <a:pt x="12259590" y="3097151"/>
                </a:lnTo>
                <a:lnTo>
                  <a:pt x="0" y="3097151"/>
                </a:lnTo>
                <a:lnTo>
                  <a:pt x="0" y="0"/>
                </a:lnTo>
                <a:close/>
              </a:path>
            </a:pathLst>
          </a:custGeom>
          <a:blipFill>
            <a:blip r:embed="rId2"/>
            <a:stretch>
              <a:fillRect t="-33907" b="-393871"/>
            </a:stretch>
          </a:blipFill>
        </p:spPr>
      </p:sp>
      <p:grpSp>
        <p:nvGrpSpPr>
          <p:cNvPr id="3" name="Group 3"/>
          <p:cNvGrpSpPr/>
          <p:nvPr/>
        </p:nvGrpSpPr>
        <p:grpSpPr>
          <a:xfrm rot="-10800000">
            <a:off x="-6258005" y="-88241"/>
            <a:ext cx="15118279" cy="3185392"/>
            <a:chOff x="0" y="0"/>
            <a:chExt cx="1216146" cy="256240"/>
          </a:xfrm>
        </p:grpSpPr>
        <p:sp>
          <p:nvSpPr>
            <p:cNvPr id="4" name="Freeform 4"/>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5" name="TextBox 5"/>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graphicFrame>
        <p:nvGraphicFramePr>
          <p:cNvPr id="6" name="Table 6"/>
          <p:cNvGraphicFramePr>
            <a:graphicFrameLocks noGrp="1"/>
          </p:cNvGraphicFramePr>
          <p:nvPr/>
        </p:nvGraphicFramePr>
        <p:xfrm>
          <a:off x="276688" y="3343218"/>
          <a:ext cx="17734625" cy="6858001"/>
        </p:xfrm>
        <a:graphic>
          <a:graphicData uri="http://schemas.openxmlformats.org/drawingml/2006/table">
            <a:tbl>
              <a:tblPr/>
              <a:tblGrid>
                <a:gridCol w="2650000">
                  <a:extLst>
                    <a:ext uri="{9D8B030D-6E8A-4147-A177-3AD203B41FA5}">
                      <a16:colId xmlns:a16="http://schemas.microsoft.com/office/drawing/2014/main" val="20000"/>
                    </a:ext>
                  </a:extLst>
                </a:gridCol>
                <a:gridCol w="2650000">
                  <a:extLst>
                    <a:ext uri="{9D8B030D-6E8A-4147-A177-3AD203B41FA5}">
                      <a16:colId xmlns:a16="http://schemas.microsoft.com/office/drawing/2014/main" val="20001"/>
                    </a:ext>
                  </a:extLst>
                </a:gridCol>
                <a:gridCol w="12434625">
                  <a:extLst>
                    <a:ext uri="{9D8B030D-6E8A-4147-A177-3AD203B41FA5}">
                      <a16:colId xmlns:a16="http://schemas.microsoft.com/office/drawing/2014/main" val="20002"/>
                    </a:ext>
                  </a:extLst>
                </a:gridCol>
              </a:tblGrid>
              <a:tr h="804570">
                <a:tc>
                  <a:txBody>
                    <a:bodyPr/>
                    <a:lstStyle/>
                    <a:p>
                      <a:pPr algn="ctr">
                        <a:lnSpc>
                          <a:spcPts val="2800"/>
                        </a:lnSpc>
                        <a:defRPr/>
                      </a:pPr>
                      <a:r>
                        <a:rPr lang="en-US" sz="2000">
                          <a:solidFill>
                            <a:srgbClr val="FFFFFF"/>
                          </a:solidFill>
                          <a:latin typeface="DM Sans"/>
                        </a:rPr>
                        <a:t>Причина ошибки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tc>
                  <a:txBody>
                    <a:bodyPr/>
                    <a:lstStyle/>
                    <a:p>
                      <a:pPr algn="ctr">
                        <a:lnSpc>
                          <a:spcPts val="2800"/>
                        </a:lnSpc>
                        <a:defRPr/>
                      </a:pPr>
                      <a:r>
                        <a:rPr lang="en-US" sz="2000">
                          <a:solidFill>
                            <a:srgbClr val="FFFFFF"/>
                          </a:solidFill>
                          <a:latin typeface="DM Sans Bold"/>
                        </a:rPr>
                        <a:t>Rina Код</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tc>
                  <a:txBody>
                    <a:bodyPr/>
                    <a:lstStyle/>
                    <a:p>
                      <a:pPr algn="ctr">
                        <a:lnSpc>
                          <a:spcPts val="2800"/>
                        </a:lnSpc>
                        <a:defRPr/>
                      </a:pPr>
                      <a:r>
                        <a:rPr lang="en-US" sz="2000">
                          <a:solidFill>
                            <a:srgbClr val="FFFFFF"/>
                          </a:solidFill>
                          <a:latin typeface="DM Sans Bold"/>
                        </a:rPr>
                        <a:t>Исправление</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extLst>
                  <a:ext uri="{0D108BD9-81ED-4DB2-BD59-A6C34878D82A}">
                    <a16:rowId xmlns:a16="http://schemas.microsoft.com/office/drawing/2014/main" val="10000"/>
                  </a:ext>
                </a:extLst>
              </a:tr>
              <a:tr h="1513358">
                <a:tc>
                  <a:txBody>
                    <a:bodyPr/>
                    <a:lstStyle/>
                    <a:p>
                      <a:pPr algn="ctr">
                        <a:lnSpc>
                          <a:spcPts val="2800"/>
                        </a:lnSpc>
                        <a:defRPr/>
                      </a:pPr>
                      <a:r>
                        <a:rPr lang="en-US" sz="2000">
                          <a:solidFill>
                            <a:srgbClr val="000000"/>
                          </a:solidFill>
                          <a:latin typeface="DM Sans"/>
                        </a:rPr>
                        <a:t>Термостат ограничения перегрева</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F01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ea typeface="DM Sans"/>
                        </a:rPr>
                        <a:t>Может возникнуть проблема с циркуляцией устройства, эта ошибка возникает, если устройство нагревается до 95 ° C. Он автоматически восстанавливается при понижении температуры.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8964">
                <a:tc>
                  <a:txBody>
                    <a:bodyPr/>
                    <a:lstStyle/>
                    <a:p>
                      <a:pPr algn="ctr">
                        <a:lnSpc>
                          <a:spcPts val="2800"/>
                        </a:lnSpc>
                        <a:defRPr/>
                      </a:pPr>
                      <a:r>
                        <a:rPr lang="en-US" sz="2000">
                          <a:solidFill>
                            <a:srgbClr val="000000"/>
                          </a:solidFill>
                          <a:latin typeface="DM Sans"/>
                        </a:rPr>
                        <a:t>Ошибка зажигания</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F02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В устройстве проблемы с потоком газа. Эта ошибка возникает после 3 попыток зажигания. Необходимо нажать клавишу RESET.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13358">
                <a:tc>
                  <a:txBody>
                    <a:bodyPr/>
                    <a:lstStyle/>
                    <a:p>
                      <a:pPr algn="ctr">
                        <a:lnSpc>
                          <a:spcPts val="2800"/>
                        </a:lnSpc>
                        <a:defRPr/>
                      </a:pPr>
                      <a:r>
                        <a:rPr lang="en-US" sz="2000">
                          <a:solidFill>
                            <a:srgbClr val="000000"/>
                          </a:solidFill>
                          <a:latin typeface="DM Sans"/>
                        </a:rPr>
                        <a:t>Ошибка датчика температуры DWH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F03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Это означает, что возникла ошибка датчика температуры в контуре DWH. Возможно, кабель не контактирует или датчик сломан. Как только он начнет правильно определять датчик, проблема будет устранена автоматически.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67751">
                <a:tc>
                  <a:txBody>
                    <a:bodyPr/>
                    <a:lstStyle/>
                    <a:p>
                      <a:pPr algn="ctr">
                        <a:lnSpc>
                          <a:spcPts val="2800"/>
                        </a:lnSpc>
                        <a:defRPr/>
                      </a:pPr>
                      <a:r>
                        <a:rPr lang="en-US" sz="2000">
                          <a:solidFill>
                            <a:srgbClr val="000000"/>
                          </a:solidFill>
                          <a:latin typeface="DM Sans"/>
                        </a:rPr>
                        <a:t>Ошибка включенный реле давления воздуха</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F06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Эта ошибка возникает, если реле давления воздуха остается включенным, несмотря на то, что двигатель вентилятора работает. Необходимо проверить соединение реле давления воздуха, если нет проблем, может потребоваться замена реле давления. Ошибка будет исправлена автоматически, как только проблема будет устранена.</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TextBox 7"/>
          <p:cNvSpPr txBox="1"/>
          <p:nvPr/>
        </p:nvSpPr>
        <p:spPr>
          <a:xfrm>
            <a:off x="404544" y="-33845"/>
            <a:ext cx="8007170" cy="2343150"/>
          </a:xfrm>
          <a:prstGeom prst="rect">
            <a:avLst/>
          </a:prstGeom>
        </p:spPr>
        <p:txBody>
          <a:bodyPr lIns="0" tIns="0" rIns="0" bIns="0" rtlCol="0" anchor="t">
            <a:spAutoFit/>
          </a:bodyPr>
          <a:lstStyle/>
          <a:p>
            <a:pPr>
              <a:lnSpc>
                <a:spcPts val="9240"/>
              </a:lnSpc>
            </a:pPr>
            <a:r>
              <a:rPr lang="en-US" sz="7700">
                <a:solidFill>
                  <a:srgbClr val="FFFFFF"/>
                </a:solidFill>
                <a:latin typeface="TT Hoves Bold"/>
              </a:rPr>
              <a:t>Ошибки &amp; Решения</a:t>
            </a:r>
          </a:p>
        </p:txBody>
      </p:sp>
      <p:sp>
        <p:nvSpPr>
          <p:cNvPr id="8" name="TextBox 8"/>
          <p:cNvSpPr txBox="1"/>
          <p:nvPr/>
        </p:nvSpPr>
        <p:spPr>
          <a:xfrm>
            <a:off x="1835568" y="2309305"/>
            <a:ext cx="4548898" cy="501731"/>
          </a:xfrm>
          <a:prstGeom prst="rect">
            <a:avLst/>
          </a:prstGeom>
        </p:spPr>
        <p:txBody>
          <a:bodyPr lIns="0" tIns="0" rIns="0" bIns="0" rtlCol="0" anchor="t">
            <a:spAutoFit/>
          </a:bodyPr>
          <a:lstStyle/>
          <a:p>
            <a:pPr>
              <a:lnSpc>
                <a:spcPts val="3957"/>
              </a:lnSpc>
            </a:pPr>
            <a:r>
              <a:rPr lang="en-US" sz="3297">
                <a:solidFill>
                  <a:srgbClr val="FFFFFF"/>
                </a:solidFill>
                <a:latin typeface="TT Hoves Bold"/>
              </a:rPr>
              <a:t>Неконденсационный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020511" y="794250"/>
            <a:ext cx="1259047" cy="1259042"/>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306" r="-306"/>
              </a:stretch>
            </a:blipFill>
          </p:spPr>
        </p:sp>
      </p:grpSp>
      <p:grpSp>
        <p:nvGrpSpPr>
          <p:cNvPr id="4" name="Group 4"/>
          <p:cNvGrpSpPr>
            <a:grpSpLocks noChangeAspect="1"/>
          </p:cNvGrpSpPr>
          <p:nvPr/>
        </p:nvGrpSpPr>
        <p:grpSpPr>
          <a:xfrm>
            <a:off x="10020511" y="3567630"/>
            <a:ext cx="1259047" cy="1259042"/>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0447" r="-10447"/>
              </a:stretch>
            </a:blipFill>
          </p:spPr>
        </p:sp>
      </p:grpSp>
      <p:grpSp>
        <p:nvGrpSpPr>
          <p:cNvPr id="6" name="Group 6"/>
          <p:cNvGrpSpPr/>
          <p:nvPr/>
        </p:nvGrpSpPr>
        <p:grpSpPr>
          <a:xfrm>
            <a:off x="-17659301" y="794250"/>
            <a:ext cx="26323127" cy="6571586"/>
            <a:chOff x="0" y="0"/>
            <a:chExt cx="1012092" cy="252670"/>
          </a:xfrm>
        </p:grpSpPr>
        <p:sp>
          <p:nvSpPr>
            <p:cNvPr id="7" name="Freeform 7"/>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8" name="TextBox 8"/>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594879" y="5727592"/>
            <a:ext cx="5011637" cy="1277967"/>
          </a:xfrm>
          <a:custGeom>
            <a:avLst/>
            <a:gdLst/>
            <a:ahLst/>
            <a:cxnLst/>
            <a:rect l="l" t="t" r="r" b="b"/>
            <a:pathLst>
              <a:path w="5011637" h="1277967">
                <a:moveTo>
                  <a:pt x="0" y="0"/>
                </a:moveTo>
                <a:lnTo>
                  <a:pt x="5011638" y="0"/>
                </a:lnTo>
                <a:lnTo>
                  <a:pt x="5011638" y="1277968"/>
                </a:lnTo>
                <a:lnTo>
                  <a:pt x="0" y="1277968"/>
                </a:lnTo>
                <a:lnTo>
                  <a:pt x="0" y="0"/>
                </a:lnTo>
                <a:close/>
              </a:path>
            </a:pathLst>
          </a:custGeom>
          <a:blipFill>
            <a:blip r:embed="rId4"/>
            <a:stretch>
              <a:fillRect/>
            </a:stretch>
          </a:blipFill>
        </p:spPr>
      </p:sp>
      <p:sp>
        <p:nvSpPr>
          <p:cNvPr id="10" name="Freeform 10"/>
          <p:cNvSpPr/>
          <p:nvPr/>
        </p:nvSpPr>
        <p:spPr>
          <a:xfrm>
            <a:off x="1820683" y="392828"/>
            <a:ext cx="4560029" cy="6612731"/>
          </a:xfrm>
          <a:custGeom>
            <a:avLst/>
            <a:gdLst/>
            <a:ahLst/>
            <a:cxnLst/>
            <a:rect l="l" t="t" r="r" b="b"/>
            <a:pathLst>
              <a:path w="4560029" h="6612731">
                <a:moveTo>
                  <a:pt x="0" y="0"/>
                </a:moveTo>
                <a:lnTo>
                  <a:pt x="4560030" y="0"/>
                </a:lnTo>
                <a:lnTo>
                  <a:pt x="4560030" y="6612732"/>
                </a:lnTo>
                <a:lnTo>
                  <a:pt x="0" y="6612732"/>
                </a:lnTo>
                <a:lnTo>
                  <a:pt x="0" y="0"/>
                </a:lnTo>
                <a:close/>
              </a:path>
            </a:pathLst>
          </a:custGeom>
          <a:blipFill>
            <a:blip r:embed="rId5"/>
            <a:stretch>
              <a:fillRect t="-15" b="-15"/>
            </a:stretch>
          </a:blipFill>
        </p:spPr>
      </p:sp>
      <p:grpSp>
        <p:nvGrpSpPr>
          <p:cNvPr id="11" name="Group 11"/>
          <p:cNvGrpSpPr/>
          <p:nvPr/>
        </p:nvGrpSpPr>
        <p:grpSpPr>
          <a:xfrm>
            <a:off x="-3991247" y="7277296"/>
            <a:ext cx="15118279" cy="3185392"/>
            <a:chOff x="0" y="0"/>
            <a:chExt cx="1216146" cy="256240"/>
          </a:xfrm>
        </p:grpSpPr>
        <p:sp>
          <p:nvSpPr>
            <p:cNvPr id="12" name="Freeform 12"/>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13" name="TextBox 13"/>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814802" y="7722566"/>
            <a:ext cx="8120320" cy="1189990"/>
          </a:xfrm>
          <a:prstGeom prst="rect">
            <a:avLst/>
          </a:prstGeom>
        </p:spPr>
        <p:txBody>
          <a:bodyPr lIns="0" tIns="0" rIns="0" bIns="0" rtlCol="0" anchor="t">
            <a:spAutoFit/>
          </a:bodyPr>
          <a:lstStyle/>
          <a:p>
            <a:pPr>
              <a:lnSpc>
                <a:spcPts val="4759"/>
              </a:lnSpc>
            </a:pPr>
            <a:r>
              <a:rPr lang="en-US" sz="3399" dirty="0" err="1">
                <a:solidFill>
                  <a:srgbClr val="E4E4E4"/>
                </a:solidFill>
                <a:latin typeface="Helios"/>
              </a:rPr>
              <a:t>Hexel</a:t>
            </a:r>
            <a:r>
              <a:rPr lang="en-US" sz="3399" dirty="0">
                <a:solidFill>
                  <a:srgbClr val="E4E4E4"/>
                </a:solidFill>
                <a:latin typeface="Helios"/>
              </a:rPr>
              <a:t> Rina (</a:t>
            </a:r>
            <a:r>
              <a:rPr lang="en-US" sz="3399" dirty="0" err="1">
                <a:solidFill>
                  <a:srgbClr val="E4E4E4"/>
                </a:solidFill>
                <a:latin typeface="Helios"/>
              </a:rPr>
              <a:t>Sina</a:t>
            </a:r>
            <a:r>
              <a:rPr lang="en-US" sz="3399" dirty="0">
                <a:solidFill>
                  <a:srgbClr val="E4E4E4"/>
                </a:solidFill>
                <a:latin typeface="Helios"/>
              </a:rPr>
              <a:t>) 24-28-32 </a:t>
            </a:r>
            <a:r>
              <a:rPr lang="en-US" sz="3399" dirty="0" err="1">
                <a:solidFill>
                  <a:srgbClr val="E4E4E4"/>
                </a:solidFill>
                <a:latin typeface="Helios"/>
              </a:rPr>
              <a:t>кВт</a:t>
            </a:r>
            <a:r>
              <a:rPr lang="en-US" sz="3399" dirty="0">
                <a:solidFill>
                  <a:srgbClr val="E4E4E4"/>
                </a:solidFill>
                <a:latin typeface="Helios"/>
              </a:rPr>
              <a:t> </a:t>
            </a:r>
          </a:p>
          <a:p>
            <a:pPr algn="l">
              <a:lnSpc>
                <a:spcPts val="4759"/>
              </a:lnSpc>
            </a:pPr>
            <a:r>
              <a:rPr lang="en-US" sz="3399" dirty="0" err="1">
                <a:solidFill>
                  <a:srgbClr val="E4E4E4"/>
                </a:solidFill>
                <a:latin typeface="Helios"/>
              </a:rPr>
              <a:t>Неконденсационные</a:t>
            </a:r>
            <a:r>
              <a:rPr lang="en-US" sz="3399" dirty="0">
                <a:solidFill>
                  <a:srgbClr val="E4E4E4"/>
                </a:solidFill>
                <a:latin typeface="Helios"/>
              </a:rPr>
              <a:t> </a:t>
            </a:r>
            <a:r>
              <a:rPr lang="en-US" sz="3399" dirty="0" err="1">
                <a:solidFill>
                  <a:srgbClr val="E4E4E4"/>
                </a:solidFill>
                <a:latin typeface="Helios"/>
              </a:rPr>
              <a:t>Настенный</a:t>
            </a:r>
            <a:r>
              <a:rPr lang="en-US" sz="3399" dirty="0">
                <a:solidFill>
                  <a:srgbClr val="E4E4E4"/>
                </a:solidFill>
                <a:latin typeface="Helios"/>
              </a:rPr>
              <a:t> </a:t>
            </a:r>
            <a:r>
              <a:rPr lang="en-US" sz="3399" dirty="0" err="1">
                <a:solidFill>
                  <a:srgbClr val="E4E4E4"/>
                </a:solidFill>
                <a:latin typeface="Helios"/>
              </a:rPr>
              <a:t>Котлы</a:t>
            </a:r>
            <a:endParaRPr lang="en-US" sz="3399" dirty="0">
              <a:solidFill>
                <a:srgbClr val="E4E4E4"/>
              </a:solidFill>
              <a:latin typeface="Helios"/>
            </a:endParaRPr>
          </a:p>
        </p:txBody>
      </p:sp>
      <p:grpSp>
        <p:nvGrpSpPr>
          <p:cNvPr id="15" name="Group 15"/>
          <p:cNvGrpSpPr/>
          <p:nvPr/>
        </p:nvGrpSpPr>
        <p:grpSpPr>
          <a:xfrm>
            <a:off x="12016837" y="646310"/>
            <a:ext cx="5717216" cy="2472289"/>
            <a:chOff x="0" y="0"/>
            <a:chExt cx="7622955" cy="3296385"/>
          </a:xfrm>
        </p:grpSpPr>
        <p:sp>
          <p:nvSpPr>
            <p:cNvPr id="16" name="TextBox 16"/>
            <p:cNvSpPr txBox="1"/>
            <p:nvPr/>
          </p:nvSpPr>
          <p:spPr>
            <a:xfrm>
              <a:off x="0" y="-9525"/>
              <a:ext cx="7622955" cy="568325"/>
            </a:xfrm>
            <a:prstGeom prst="rect">
              <a:avLst/>
            </a:prstGeom>
          </p:spPr>
          <p:txBody>
            <a:bodyPr lIns="0" tIns="0" rIns="0" bIns="0" rtlCol="0" anchor="t">
              <a:spAutoFit/>
            </a:bodyPr>
            <a:lstStyle/>
            <a:p>
              <a:pPr marL="0" lvl="0" indent="0">
                <a:lnSpc>
                  <a:spcPts val="3360"/>
                </a:lnSpc>
                <a:spcBef>
                  <a:spcPct val="0"/>
                </a:spcBef>
              </a:pPr>
              <a:r>
                <a:rPr lang="en-US" sz="2800">
                  <a:solidFill>
                    <a:srgbClr val="2A2E3A"/>
                  </a:solidFill>
                  <a:latin typeface="Helios Bold"/>
                </a:rPr>
                <a:t>Герметичное Уплотнение</a:t>
              </a:r>
            </a:p>
          </p:txBody>
        </p:sp>
        <p:sp>
          <p:nvSpPr>
            <p:cNvPr id="17" name="TextBox 17"/>
            <p:cNvSpPr txBox="1"/>
            <p:nvPr/>
          </p:nvSpPr>
          <p:spPr>
            <a:xfrm>
              <a:off x="0" y="719767"/>
              <a:ext cx="7622955" cy="2576618"/>
            </a:xfrm>
            <a:prstGeom prst="rect">
              <a:avLst/>
            </a:prstGeom>
          </p:spPr>
          <p:txBody>
            <a:bodyPr lIns="0" tIns="0" rIns="0" bIns="0" rtlCol="0" anchor="t">
              <a:spAutoFit/>
            </a:bodyPr>
            <a:lstStyle/>
            <a:p>
              <a:pPr>
                <a:lnSpc>
                  <a:spcPts val="3080"/>
                </a:lnSpc>
              </a:pPr>
              <a:r>
                <a:rPr lang="en-US" sz="2200">
                  <a:solidFill>
                    <a:srgbClr val="2A2E3A"/>
                  </a:solidFill>
                  <a:latin typeface="Helios"/>
                </a:rPr>
                <a:t>Неконденсационные котлы работают бесшумно, а также предотвращают потери тепла. Мы используем мягкие материалы во внутреннем корпусе, чтобы предотвратить шум и потерю тепла.</a:t>
              </a:r>
            </a:p>
          </p:txBody>
        </p:sp>
      </p:grpSp>
      <p:grpSp>
        <p:nvGrpSpPr>
          <p:cNvPr id="18" name="Group 18"/>
          <p:cNvGrpSpPr/>
          <p:nvPr/>
        </p:nvGrpSpPr>
        <p:grpSpPr>
          <a:xfrm>
            <a:off x="12016837" y="3395265"/>
            <a:ext cx="5208644" cy="2862814"/>
            <a:chOff x="0" y="0"/>
            <a:chExt cx="6944859" cy="3817085"/>
          </a:xfrm>
        </p:grpSpPr>
        <p:sp>
          <p:nvSpPr>
            <p:cNvPr id="19" name="TextBox 19"/>
            <p:cNvSpPr txBox="1"/>
            <p:nvPr/>
          </p:nvSpPr>
          <p:spPr>
            <a:xfrm>
              <a:off x="0" y="-9525"/>
              <a:ext cx="6944859" cy="568325"/>
            </a:xfrm>
            <a:prstGeom prst="rect">
              <a:avLst/>
            </a:prstGeom>
          </p:spPr>
          <p:txBody>
            <a:bodyPr lIns="0" tIns="0" rIns="0" bIns="0" rtlCol="0" anchor="t">
              <a:spAutoFit/>
            </a:bodyPr>
            <a:lstStyle/>
            <a:p>
              <a:pPr marL="0" lvl="0" indent="0">
                <a:lnSpc>
                  <a:spcPts val="3360"/>
                </a:lnSpc>
                <a:spcBef>
                  <a:spcPct val="0"/>
                </a:spcBef>
              </a:pPr>
              <a:r>
                <a:rPr lang="en-US" sz="2800">
                  <a:solidFill>
                    <a:srgbClr val="2A2E3A"/>
                  </a:solidFill>
                  <a:latin typeface="Helios Bold"/>
                </a:rPr>
                <a:t>Режим Eco</a:t>
              </a:r>
            </a:p>
          </p:txBody>
        </p:sp>
        <p:sp>
          <p:nvSpPr>
            <p:cNvPr id="20" name="TextBox 20"/>
            <p:cNvSpPr txBox="1"/>
            <p:nvPr/>
          </p:nvSpPr>
          <p:spPr>
            <a:xfrm>
              <a:off x="0" y="719767"/>
              <a:ext cx="6944859" cy="3097318"/>
            </a:xfrm>
            <a:prstGeom prst="rect">
              <a:avLst/>
            </a:prstGeom>
          </p:spPr>
          <p:txBody>
            <a:bodyPr lIns="0" tIns="0" rIns="0" bIns="0" rtlCol="0" anchor="t">
              <a:spAutoFit/>
            </a:bodyPr>
            <a:lstStyle/>
            <a:p>
              <a:pPr>
                <a:lnSpc>
                  <a:spcPts val="3080"/>
                </a:lnSpc>
              </a:pPr>
              <a:r>
                <a:rPr lang="en-US" sz="2200">
                  <a:solidFill>
                    <a:srgbClr val="2A2E3A"/>
                  </a:solidFill>
                  <a:latin typeface="Helios"/>
                </a:rPr>
                <a:t>Через переключатель e/c на панели управления, более высокая эффективность может быть достигнута в режиме Eco. Кроме того, прогрев осуществляется за меньшее время в режиме Comfort.</a:t>
              </a:r>
            </a:p>
          </p:txBody>
        </p:sp>
      </p:grpSp>
      <p:grpSp>
        <p:nvGrpSpPr>
          <p:cNvPr id="21" name="Group 21"/>
          <p:cNvGrpSpPr>
            <a:grpSpLocks noChangeAspect="1"/>
          </p:cNvGrpSpPr>
          <p:nvPr/>
        </p:nvGrpSpPr>
        <p:grpSpPr>
          <a:xfrm>
            <a:off x="10020511" y="7096619"/>
            <a:ext cx="1259047" cy="1259042"/>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14746" r="-14746"/>
              </a:stretch>
            </a:blipFill>
          </p:spPr>
        </p:sp>
      </p:grpSp>
      <p:grpSp>
        <p:nvGrpSpPr>
          <p:cNvPr id="23" name="Group 23"/>
          <p:cNvGrpSpPr/>
          <p:nvPr/>
        </p:nvGrpSpPr>
        <p:grpSpPr>
          <a:xfrm>
            <a:off x="12016837" y="6816008"/>
            <a:ext cx="5208644" cy="2472289"/>
            <a:chOff x="0" y="0"/>
            <a:chExt cx="6944859" cy="3296385"/>
          </a:xfrm>
        </p:grpSpPr>
        <p:sp>
          <p:nvSpPr>
            <p:cNvPr id="24" name="TextBox 24"/>
            <p:cNvSpPr txBox="1"/>
            <p:nvPr/>
          </p:nvSpPr>
          <p:spPr>
            <a:xfrm>
              <a:off x="0" y="-9525"/>
              <a:ext cx="6944859" cy="568325"/>
            </a:xfrm>
            <a:prstGeom prst="rect">
              <a:avLst/>
            </a:prstGeom>
          </p:spPr>
          <p:txBody>
            <a:bodyPr lIns="0" tIns="0" rIns="0" bIns="0" rtlCol="0" anchor="t">
              <a:spAutoFit/>
            </a:bodyPr>
            <a:lstStyle/>
            <a:p>
              <a:pPr marL="0" lvl="0" indent="0">
                <a:lnSpc>
                  <a:spcPts val="3360"/>
                </a:lnSpc>
                <a:spcBef>
                  <a:spcPct val="0"/>
                </a:spcBef>
              </a:pPr>
              <a:r>
                <a:rPr lang="en-US" sz="2800">
                  <a:solidFill>
                    <a:srgbClr val="2A2E3A"/>
                  </a:solidFill>
                  <a:latin typeface="Helios Bold"/>
                </a:rPr>
                <a:t>LCD Дисплей</a:t>
              </a:r>
            </a:p>
          </p:txBody>
        </p:sp>
        <p:sp>
          <p:nvSpPr>
            <p:cNvPr id="25" name="TextBox 25"/>
            <p:cNvSpPr txBox="1"/>
            <p:nvPr/>
          </p:nvSpPr>
          <p:spPr>
            <a:xfrm>
              <a:off x="0" y="719767"/>
              <a:ext cx="6944859" cy="2576618"/>
            </a:xfrm>
            <a:prstGeom prst="rect">
              <a:avLst/>
            </a:prstGeom>
          </p:spPr>
          <p:txBody>
            <a:bodyPr lIns="0" tIns="0" rIns="0" bIns="0" rtlCol="0" anchor="t">
              <a:spAutoFit/>
            </a:bodyPr>
            <a:lstStyle/>
            <a:p>
              <a:pPr>
                <a:lnSpc>
                  <a:spcPts val="3080"/>
                </a:lnSpc>
              </a:pPr>
              <a:r>
                <a:rPr lang="en-US" sz="2200">
                  <a:solidFill>
                    <a:srgbClr val="2A2E3A"/>
                  </a:solidFill>
                  <a:latin typeface="Helios"/>
                </a:rPr>
                <a:t>Многие операции могут быть выполнены с помощью большого и простого в использовании LCD Дисплей. LCD Дисплей работает с эргономичной электронной картой.</a:t>
              </a:r>
            </a:p>
          </p:txBody>
        </p:sp>
      </p:grpSp>
      <p:sp>
        <p:nvSpPr>
          <p:cNvPr id="26" name="Freeform 26"/>
          <p:cNvSpPr/>
          <p:nvPr/>
        </p:nvSpPr>
        <p:spPr>
          <a:xfrm>
            <a:off x="2051838" y="9182408"/>
            <a:ext cx="810175" cy="782187"/>
          </a:xfrm>
          <a:custGeom>
            <a:avLst/>
            <a:gdLst/>
            <a:ahLst/>
            <a:cxnLst/>
            <a:rect l="l" t="t" r="r" b="b"/>
            <a:pathLst>
              <a:path w="810175" h="782187">
                <a:moveTo>
                  <a:pt x="0" y="0"/>
                </a:moveTo>
                <a:lnTo>
                  <a:pt x="810175" y="0"/>
                </a:lnTo>
                <a:lnTo>
                  <a:pt x="810175" y="782186"/>
                </a:lnTo>
                <a:lnTo>
                  <a:pt x="0" y="7821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7" name="Freeform 27"/>
          <p:cNvSpPr/>
          <p:nvPr/>
        </p:nvSpPr>
        <p:spPr>
          <a:xfrm>
            <a:off x="696961" y="9150544"/>
            <a:ext cx="1123722" cy="845913"/>
          </a:xfrm>
          <a:custGeom>
            <a:avLst/>
            <a:gdLst/>
            <a:ahLst/>
            <a:cxnLst/>
            <a:rect l="l" t="t" r="r" b="b"/>
            <a:pathLst>
              <a:path w="1123722" h="845913">
                <a:moveTo>
                  <a:pt x="0" y="0"/>
                </a:moveTo>
                <a:lnTo>
                  <a:pt x="1123722" y="0"/>
                </a:lnTo>
                <a:lnTo>
                  <a:pt x="1123722" y="845913"/>
                </a:lnTo>
                <a:lnTo>
                  <a:pt x="0" y="845913"/>
                </a:lnTo>
                <a:lnTo>
                  <a:pt x="0" y="0"/>
                </a:lnTo>
                <a:close/>
              </a:path>
            </a:pathLst>
          </a:custGeom>
          <a:blipFill>
            <a:blip r:embed="rId9"/>
            <a:stretch>
              <a:fillRect/>
            </a:stretch>
          </a:blipFill>
        </p:spPr>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18885" y="-721171"/>
            <a:ext cx="12259590" cy="3097151"/>
          </a:xfrm>
          <a:custGeom>
            <a:avLst/>
            <a:gdLst/>
            <a:ahLst/>
            <a:cxnLst/>
            <a:rect l="l" t="t" r="r" b="b"/>
            <a:pathLst>
              <a:path w="12259590" h="3097151">
                <a:moveTo>
                  <a:pt x="0" y="0"/>
                </a:moveTo>
                <a:lnTo>
                  <a:pt x="12259590" y="0"/>
                </a:lnTo>
                <a:lnTo>
                  <a:pt x="12259590" y="3097151"/>
                </a:lnTo>
                <a:lnTo>
                  <a:pt x="0" y="3097151"/>
                </a:lnTo>
                <a:lnTo>
                  <a:pt x="0" y="0"/>
                </a:lnTo>
                <a:close/>
              </a:path>
            </a:pathLst>
          </a:custGeom>
          <a:blipFill>
            <a:blip r:embed="rId2"/>
            <a:stretch>
              <a:fillRect t="-33907" b="-393871"/>
            </a:stretch>
          </a:blipFill>
        </p:spPr>
      </p:sp>
      <p:grpSp>
        <p:nvGrpSpPr>
          <p:cNvPr id="3" name="Group 3"/>
          <p:cNvGrpSpPr/>
          <p:nvPr/>
        </p:nvGrpSpPr>
        <p:grpSpPr>
          <a:xfrm rot="-10800000">
            <a:off x="-6258005" y="-88241"/>
            <a:ext cx="15118279" cy="3185392"/>
            <a:chOff x="0" y="0"/>
            <a:chExt cx="1216146" cy="256240"/>
          </a:xfrm>
        </p:grpSpPr>
        <p:sp>
          <p:nvSpPr>
            <p:cNvPr id="4" name="Freeform 4"/>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5" name="TextBox 5"/>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graphicFrame>
        <p:nvGraphicFramePr>
          <p:cNvPr id="6" name="Table 6"/>
          <p:cNvGraphicFramePr>
            <a:graphicFrameLocks noGrp="1"/>
          </p:cNvGraphicFramePr>
          <p:nvPr/>
        </p:nvGraphicFramePr>
        <p:xfrm>
          <a:off x="276688" y="4448952"/>
          <a:ext cx="17734625" cy="4200525"/>
        </p:xfrm>
        <a:graphic>
          <a:graphicData uri="http://schemas.openxmlformats.org/drawingml/2006/table">
            <a:tbl>
              <a:tblPr/>
              <a:tblGrid>
                <a:gridCol w="2650000">
                  <a:extLst>
                    <a:ext uri="{9D8B030D-6E8A-4147-A177-3AD203B41FA5}">
                      <a16:colId xmlns:a16="http://schemas.microsoft.com/office/drawing/2014/main" val="20000"/>
                    </a:ext>
                  </a:extLst>
                </a:gridCol>
                <a:gridCol w="2650000">
                  <a:extLst>
                    <a:ext uri="{9D8B030D-6E8A-4147-A177-3AD203B41FA5}">
                      <a16:colId xmlns:a16="http://schemas.microsoft.com/office/drawing/2014/main" val="20001"/>
                    </a:ext>
                  </a:extLst>
                </a:gridCol>
                <a:gridCol w="12434625">
                  <a:extLst>
                    <a:ext uri="{9D8B030D-6E8A-4147-A177-3AD203B41FA5}">
                      <a16:colId xmlns:a16="http://schemas.microsoft.com/office/drawing/2014/main" val="20002"/>
                    </a:ext>
                  </a:extLst>
                </a:gridCol>
              </a:tblGrid>
              <a:tr h="807424">
                <a:tc>
                  <a:txBody>
                    <a:bodyPr/>
                    <a:lstStyle/>
                    <a:p>
                      <a:pPr algn="ctr">
                        <a:lnSpc>
                          <a:spcPts val="2800"/>
                        </a:lnSpc>
                        <a:defRPr/>
                      </a:pPr>
                      <a:r>
                        <a:rPr lang="en-US" sz="2000">
                          <a:solidFill>
                            <a:srgbClr val="FFFFFF"/>
                          </a:solidFill>
                          <a:latin typeface="DM Sans"/>
                        </a:rPr>
                        <a:t>Причина ошибки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tc>
                  <a:txBody>
                    <a:bodyPr/>
                    <a:lstStyle/>
                    <a:p>
                      <a:pPr algn="ctr">
                        <a:lnSpc>
                          <a:spcPts val="2800"/>
                        </a:lnSpc>
                        <a:defRPr/>
                      </a:pPr>
                      <a:r>
                        <a:rPr lang="en-US" sz="2000">
                          <a:solidFill>
                            <a:srgbClr val="FFFFFF"/>
                          </a:solidFill>
                          <a:latin typeface="DM Sans Bold"/>
                        </a:rPr>
                        <a:t>Rina Код</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tc>
                  <a:txBody>
                    <a:bodyPr/>
                    <a:lstStyle/>
                    <a:p>
                      <a:pPr algn="ctr">
                        <a:lnSpc>
                          <a:spcPts val="2800"/>
                        </a:lnSpc>
                        <a:defRPr/>
                      </a:pPr>
                      <a:r>
                        <a:rPr lang="en-US" sz="2000">
                          <a:solidFill>
                            <a:srgbClr val="FFFFFF"/>
                          </a:solidFill>
                          <a:latin typeface="DM Sans Bold"/>
                        </a:rPr>
                        <a:t>Исправление</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0E20"/>
                    </a:solidFill>
                  </a:tcPr>
                </a:tc>
                <a:extLst>
                  <a:ext uri="{0D108BD9-81ED-4DB2-BD59-A6C34878D82A}">
                    <a16:rowId xmlns:a16="http://schemas.microsoft.com/office/drawing/2014/main" val="10000"/>
                  </a:ext>
                </a:extLst>
              </a:tr>
              <a:tr h="1874376">
                <a:tc>
                  <a:txBody>
                    <a:bodyPr/>
                    <a:lstStyle/>
                    <a:p>
                      <a:pPr algn="ctr">
                        <a:lnSpc>
                          <a:spcPts val="2800"/>
                        </a:lnSpc>
                        <a:defRPr/>
                      </a:pPr>
                      <a:r>
                        <a:rPr lang="en-US" sz="2000">
                          <a:solidFill>
                            <a:srgbClr val="000000"/>
                          </a:solidFill>
                          <a:latin typeface="DM Sans"/>
                        </a:rPr>
                        <a:t>Ошибка выключенный реле давления воздуха</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F07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Эта ошибка возникает, если реле давления воздуха остается выключенным, несмотря на то, что двигатель вентилятора не работает. Необходимо проверить соединение реле давления воздуха, если нет проблем, может потребоваться замена реле давления. Ошибка будет исправлена автоматически, как только проблема будет устранена.</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18725">
                <a:tc>
                  <a:txBody>
                    <a:bodyPr/>
                    <a:lstStyle/>
                    <a:p>
                      <a:pPr algn="ctr">
                        <a:lnSpc>
                          <a:spcPts val="2800"/>
                        </a:lnSpc>
                        <a:defRPr/>
                      </a:pPr>
                      <a:r>
                        <a:rPr lang="en-US" sz="2000">
                          <a:solidFill>
                            <a:srgbClr val="000000"/>
                          </a:solidFill>
                          <a:latin typeface="DM Sans"/>
                        </a:rPr>
                        <a:t>Ошибка давления воды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F08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DM Sans"/>
                        </a:rPr>
                        <a:t>Эта ошибка возникает, если давление воды выходит за пределы рабочего диапазона . Если воды мало, ее следует поливать, если много, ее следует слить. Проблема устраняется автоматически, когда давление воды достигает соответствующего уровня.</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7"/>
          <p:cNvSpPr txBox="1"/>
          <p:nvPr/>
        </p:nvSpPr>
        <p:spPr>
          <a:xfrm>
            <a:off x="404544" y="-33845"/>
            <a:ext cx="8007170" cy="2343150"/>
          </a:xfrm>
          <a:prstGeom prst="rect">
            <a:avLst/>
          </a:prstGeom>
        </p:spPr>
        <p:txBody>
          <a:bodyPr lIns="0" tIns="0" rIns="0" bIns="0" rtlCol="0" anchor="t">
            <a:spAutoFit/>
          </a:bodyPr>
          <a:lstStyle/>
          <a:p>
            <a:pPr>
              <a:lnSpc>
                <a:spcPts val="9240"/>
              </a:lnSpc>
            </a:pPr>
            <a:r>
              <a:rPr lang="en-US" sz="7700">
                <a:solidFill>
                  <a:srgbClr val="FFFFFF"/>
                </a:solidFill>
                <a:latin typeface="TT Hoves Bold"/>
              </a:rPr>
              <a:t>Ошибки &amp; Решения</a:t>
            </a:r>
          </a:p>
        </p:txBody>
      </p:sp>
      <p:sp>
        <p:nvSpPr>
          <p:cNvPr id="8" name="TextBox 8"/>
          <p:cNvSpPr txBox="1"/>
          <p:nvPr/>
        </p:nvSpPr>
        <p:spPr>
          <a:xfrm>
            <a:off x="1767779" y="2309305"/>
            <a:ext cx="4616687" cy="501731"/>
          </a:xfrm>
          <a:prstGeom prst="rect">
            <a:avLst/>
          </a:prstGeom>
        </p:spPr>
        <p:txBody>
          <a:bodyPr lIns="0" tIns="0" rIns="0" bIns="0" rtlCol="0" anchor="t">
            <a:spAutoFit/>
          </a:bodyPr>
          <a:lstStyle/>
          <a:p>
            <a:pPr>
              <a:lnSpc>
                <a:spcPts val="3957"/>
              </a:lnSpc>
            </a:pPr>
            <a:r>
              <a:rPr lang="en-US" sz="3297">
                <a:solidFill>
                  <a:srgbClr val="FFFFFF"/>
                </a:solidFill>
                <a:latin typeface="TT Hoves Bold"/>
              </a:rPr>
              <a:t>Неконденсационный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6361110" y="2727870"/>
            <a:ext cx="4998328" cy="7381959"/>
          </a:xfrm>
          <a:custGeom>
            <a:avLst/>
            <a:gdLst/>
            <a:ahLst/>
            <a:cxnLst/>
            <a:rect l="l" t="t" r="r" b="b"/>
            <a:pathLst>
              <a:path w="4998328" h="7381959">
                <a:moveTo>
                  <a:pt x="0" y="0"/>
                </a:moveTo>
                <a:lnTo>
                  <a:pt x="4998328" y="0"/>
                </a:lnTo>
                <a:lnTo>
                  <a:pt x="4998328" y="7381959"/>
                </a:lnTo>
                <a:lnTo>
                  <a:pt x="0" y="7381959"/>
                </a:lnTo>
                <a:lnTo>
                  <a:pt x="0" y="0"/>
                </a:lnTo>
                <a:close/>
              </a:path>
            </a:pathLst>
          </a:custGeom>
          <a:blipFill>
            <a:blip r:embed="rId2"/>
            <a:stretch>
              <a:fillRect l="-8916" r="-8916"/>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0" name="TextBox 10"/>
          <p:cNvSpPr txBox="1"/>
          <p:nvPr/>
        </p:nvSpPr>
        <p:spPr>
          <a:xfrm>
            <a:off x="4193406" y="1881676"/>
            <a:ext cx="2379418" cy="9906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Mina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6309053" y="2543584"/>
            <a:ext cx="4853314" cy="7702767"/>
          </a:xfrm>
          <a:custGeom>
            <a:avLst/>
            <a:gdLst/>
            <a:ahLst/>
            <a:cxnLst/>
            <a:rect l="l" t="t" r="r" b="b"/>
            <a:pathLst>
              <a:path w="4853314" h="7702767">
                <a:moveTo>
                  <a:pt x="0" y="0"/>
                </a:moveTo>
                <a:lnTo>
                  <a:pt x="4853314" y="0"/>
                </a:lnTo>
                <a:lnTo>
                  <a:pt x="4853314" y="7702768"/>
                </a:lnTo>
                <a:lnTo>
                  <a:pt x="0" y="7702768"/>
                </a:lnTo>
                <a:lnTo>
                  <a:pt x="0" y="0"/>
                </a:lnTo>
                <a:close/>
              </a:path>
            </a:pathLst>
          </a:custGeom>
          <a:blipFill>
            <a:blip r:embed="rId2"/>
            <a:stretch>
              <a:fillRect l="-13307" t="-21623" r="-21216" b="-28684"/>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0" name="TextBox 10"/>
          <p:cNvSpPr txBox="1"/>
          <p:nvPr/>
        </p:nvSpPr>
        <p:spPr>
          <a:xfrm>
            <a:off x="4193406" y="1881676"/>
            <a:ext cx="2379418" cy="9906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Mina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A20E20"/>
            </a:solidFill>
          </p:spPr>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6309053" y="2543584"/>
            <a:ext cx="4853314" cy="7702767"/>
          </a:xfrm>
          <a:custGeom>
            <a:avLst/>
            <a:gdLst/>
            <a:ahLst/>
            <a:cxnLst/>
            <a:rect l="l" t="t" r="r" b="b"/>
            <a:pathLst>
              <a:path w="4853314" h="7702767">
                <a:moveTo>
                  <a:pt x="0" y="0"/>
                </a:moveTo>
                <a:lnTo>
                  <a:pt x="4853314" y="0"/>
                </a:lnTo>
                <a:lnTo>
                  <a:pt x="4853314" y="7702768"/>
                </a:lnTo>
                <a:lnTo>
                  <a:pt x="0" y="7702768"/>
                </a:lnTo>
                <a:lnTo>
                  <a:pt x="0" y="0"/>
                </a:lnTo>
                <a:close/>
              </a:path>
            </a:pathLst>
          </a:custGeom>
          <a:blipFill>
            <a:blip r:embed="rId2"/>
            <a:stretch>
              <a:fillRect l="-13307" t="-21623" r="-21216" b="-28684"/>
            </a:stretch>
          </a:blipFill>
        </p:spPr>
      </p:sp>
      <p:sp>
        <p:nvSpPr>
          <p:cNvPr id="9" name="TextBox 9"/>
          <p:cNvSpPr txBox="1"/>
          <p:nvPr/>
        </p:nvSpPr>
        <p:spPr>
          <a:xfrm>
            <a:off x="306943" y="281476"/>
            <a:ext cx="7772928" cy="19812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Внутренний Дизайн</a:t>
            </a:r>
          </a:p>
        </p:txBody>
      </p:sp>
      <p:sp>
        <p:nvSpPr>
          <p:cNvPr id="10" name="TextBox 10"/>
          <p:cNvSpPr txBox="1"/>
          <p:nvPr/>
        </p:nvSpPr>
        <p:spPr>
          <a:xfrm>
            <a:off x="4193406" y="1881676"/>
            <a:ext cx="2379418" cy="990600"/>
          </a:xfrm>
          <a:prstGeom prst="rect">
            <a:avLst/>
          </a:prstGeom>
        </p:spPr>
        <p:txBody>
          <a:bodyPr lIns="0" tIns="0" rIns="0" bIns="0" rtlCol="0" anchor="t">
            <a:spAutoFit/>
          </a:bodyPr>
          <a:lstStyle/>
          <a:p>
            <a:pPr>
              <a:lnSpc>
                <a:spcPts val="7800"/>
              </a:lnSpc>
            </a:pPr>
            <a:r>
              <a:rPr lang="en-US" sz="6500">
                <a:solidFill>
                  <a:srgbClr val="FFFFFF"/>
                </a:solidFill>
                <a:latin typeface="TT Hoves Bold"/>
              </a:rPr>
              <a:t>Mina</a:t>
            </a:r>
          </a:p>
        </p:txBody>
      </p:sp>
      <p:sp>
        <p:nvSpPr>
          <p:cNvPr id="11" name="AutoShape 11"/>
          <p:cNvSpPr/>
          <p:nvPr/>
        </p:nvSpPr>
        <p:spPr>
          <a:xfrm>
            <a:off x="4536093" y="7895672"/>
            <a:ext cx="4199617" cy="1125284"/>
          </a:xfrm>
          <a:prstGeom prst="line">
            <a:avLst/>
          </a:prstGeom>
          <a:ln w="76200" cap="rnd">
            <a:solidFill>
              <a:srgbClr val="E8223B"/>
            </a:solidFill>
            <a:prstDash val="solid"/>
            <a:headEnd type="diamond" w="lg" len="lg"/>
            <a:tailEnd type="diamond" w="lg" len="lg"/>
          </a:ln>
        </p:spPr>
      </p:sp>
      <p:sp>
        <p:nvSpPr>
          <p:cNvPr id="12" name="TextBox 12"/>
          <p:cNvSpPr txBox="1"/>
          <p:nvPr/>
        </p:nvSpPr>
        <p:spPr>
          <a:xfrm>
            <a:off x="1028700" y="6505022"/>
            <a:ext cx="4264251" cy="1390650"/>
          </a:xfrm>
          <a:prstGeom prst="rect">
            <a:avLst/>
          </a:prstGeom>
        </p:spPr>
        <p:txBody>
          <a:bodyPr lIns="0" tIns="0" rIns="0" bIns="0" rtlCol="0" anchor="t">
            <a:spAutoFit/>
          </a:bodyPr>
          <a:lstStyle/>
          <a:p>
            <a:pPr algn="ctr">
              <a:lnSpc>
                <a:spcPts val="3600"/>
              </a:lnSpc>
            </a:pPr>
            <a:r>
              <a:rPr lang="en-US" sz="3000">
                <a:solidFill>
                  <a:srgbClr val="2A2E3A"/>
                </a:solidFill>
                <a:latin typeface="Helios Bold"/>
              </a:rPr>
              <a:t>Электронная Панель Управления</a:t>
            </a:r>
          </a:p>
          <a:p>
            <a:pPr marL="0" lvl="0" indent="0" algn="ctr">
              <a:lnSpc>
                <a:spcPts val="3600"/>
              </a:lnSpc>
              <a:spcBef>
                <a:spcPct val="0"/>
              </a:spcBef>
            </a:pPr>
            <a:r>
              <a:rPr lang="en-US" sz="3000">
                <a:solidFill>
                  <a:srgbClr val="2A2E3A"/>
                </a:solidFill>
                <a:latin typeface="Helios Bold"/>
              </a:rPr>
              <a:t>(Турция)</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2885</Words>
  <Application>Microsoft Office PowerPoint</Application>
  <PresentationFormat>Произвольный</PresentationFormat>
  <Paragraphs>848</Paragraphs>
  <Slides>60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60</vt:i4>
      </vt:variant>
    </vt:vector>
  </HeadingPairs>
  <TitlesOfParts>
    <vt:vector size="69" baseType="lpstr">
      <vt:lpstr>Helios</vt:lpstr>
      <vt:lpstr>TT Hoves Bold</vt:lpstr>
      <vt:lpstr>Canva Sans Bold</vt:lpstr>
      <vt:lpstr>Calibri</vt:lpstr>
      <vt:lpstr>DM Sans Bold</vt:lpstr>
      <vt:lpstr>Arial</vt:lpstr>
      <vt:lpstr>DM Sans</vt:lpstr>
      <vt:lpstr>Helios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Hexel Industrial Industry and Trade Inc. Kopyası Kopyası kopyası kopyası</dc:title>
  <dc:creator>EkipTermo</dc:creator>
  <cp:lastModifiedBy>User1</cp:lastModifiedBy>
  <cp:revision>9</cp:revision>
  <dcterms:created xsi:type="dcterms:W3CDTF">2006-08-16T00:00:00Z</dcterms:created>
  <dcterms:modified xsi:type="dcterms:W3CDTF">2024-11-20T11:34:37Z</dcterms:modified>
  <dc:identifier>DAGCkIH-exw</dc:identifier>
</cp:coreProperties>
</file>